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3" r:id="rId3"/>
    <p:sldId id="268" r:id="rId4"/>
    <p:sldId id="273" r:id="rId5"/>
    <p:sldId id="274" r:id="rId6"/>
    <p:sldId id="277" r:id="rId7"/>
    <p:sldId id="278" r:id="rId8"/>
    <p:sldId id="279" r:id="rId9"/>
    <p:sldId id="281" r:id="rId10"/>
    <p:sldId id="280" r:id="rId11"/>
    <p:sldId id="275" r:id="rId12"/>
    <p:sldId id="276" r:id="rId13"/>
    <p:sldId id="266" r:id="rId14"/>
    <p:sldId id="264" r:id="rId15"/>
    <p:sldId id="270" r:id="rId16"/>
    <p:sldId id="282" r:id="rId17"/>
    <p:sldId id="283" r:id="rId18"/>
    <p:sldId id="284" r:id="rId19"/>
    <p:sldId id="272" r:id="rId20"/>
    <p:sldId id="265" r:id="rId21"/>
    <p:sldId id="285" r:id="rId22"/>
    <p:sldId id="27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7033"/>
    <a:srgbClr val="29974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832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9BCCFB-5B83-4E8A-8D1E-67421A503FB2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A68EF7-AAFA-4409-932F-BF90F4778F3E}">
      <dgm:prSet phldrT="[Текст]" custT="1"/>
      <dgm:spPr/>
      <dgm:t>
        <a:bodyPr/>
        <a:lstStyle/>
        <a:p>
          <a:r>
            <a:rPr lang="ru-RU" sz="2500" b="1" dirty="0" smtClean="0"/>
            <a:t>90</a:t>
          </a:r>
          <a:r>
            <a:rPr lang="ru-RU" sz="2500" dirty="0" smtClean="0"/>
            <a:t>  зарегистрированных  средств индивидуального и коллективного размещения</a:t>
          </a:r>
          <a:endParaRPr lang="ru-RU" sz="2500" dirty="0"/>
        </a:p>
      </dgm:t>
    </dgm:pt>
    <dgm:pt modelId="{BB51640B-2027-478A-A797-2F4D5A5582DD}" type="parTrans" cxnId="{8C4CF347-CEE0-4603-BD34-91D6B4AFEA58}">
      <dgm:prSet/>
      <dgm:spPr/>
      <dgm:t>
        <a:bodyPr/>
        <a:lstStyle/>
        <a:p>
          <a:endParaRPr lang="ru-RU"/>
        </a:p>
      </dgm:t>
    </dgm:pt>
    <dgm:pt modelId="{D2F40A68-13E3-490D-8201-A3FBE2BE3A0A}" type="sibTrans" cxnId="{8C4CF347-CEE0-4603-BD34-91D6B4AFEA58}">
      <dgm:prSet/>
      <dgm:spPr/>
      <dgm:t>
        <a:bodyPr/>
        <a:lstStyle/>
        <a:p>
          <a:endParaRPr lang="ru-RU"/>
        </a:p>
      </dgm:t>
    </dgm:pt>
    <dgm:pt modelId="{367F4CF7-63A4-4C83-92A6-B7861110E174}">
      <dgm:prSet phldrT="[Текст]" custT="1"/>
      <dgm:spPr/>
      <dgm:t>
        <a:bodyPr/>
        <a:lstStyle/>
        <a:p>
          <a:r>
            <a:rPr lang="ru-RU" sz="2500" b="1" dirty="0" smtClean="0"/>
            <a:t>202 </a:t>
          </a:r>
          <a:r>
            <a:rPr lang="ru-RU" sz="2500" dirty="0" smtClean="0"/>
            <a:t> объекта общественного питания, из них </a:t>
          </a:r>
          <a:r>
            <a:rPr lang="ru-RU" sz="2500" b="1" dirty="0" smtClean="0"/>
            <a:t>130</a:t>
          </a:r>
          <a:r>
            <a:rPr lang="ru-RU" sz="2500" dirty="0" smtClean="0"/>
            <a:t> – в городе Липецк</a:t>
          </a:r>
          <a:endParaRPr lang="ru-RU" sz="2500" dirty="0"/>
        </a:p>
      </dgm:t>
    </dgm:pt>
    <dgm:pt modelId="{DAA58B69-7EA4-436C-A87C-C44A24C6B028}" type="parTrans" cxnId="{5A66A073-5AC8-4A6B-98BA-D4BC73EFDA44}">
      <dgm:prSet/>
      <dgm:spPr/>
      <dgm:t>
        <a:bodyPr/>
        <a:lstStyle/>
        <a:p>
          <a:endParaRPr lang="ru-RU"/>
        </a:p>
      </dgm:t>
    </dgm:pt>
    <dgm:pt modelId="{2485A474-34B7-422D-8525-1DC09B0E8071}" type="sibTrans" cxnId="{5A66A073-5AC8-4A6B-98BA-D4BC73EFDA44}">
      <dgm:prSet/>
      <dgm:spPr/>
      <dgm:t>
        <a:bodyPr/>
        <a:lstStyle/>
        <a:p>
          <a:endParaRPr lang="ru-RU"/>
        </a:p>
      </dgm:t>
    </dgm:pt>
    <dgm:pt modelId="{DC5BD238-B4DF-4F18-8767-D16968BEBFFD}">
      <dgm:prSet phldrT="[Текст]" custT="1"/>
      <dgm:spPr/>
      <dgm:t>
        <a:bodyPr/>
        <a:lstStyle/>
        <a:p>
          <a:r>
            <a:rPr lang="ru-RU" sz="2500" b="1" dirty="0" smtClean="0"/>
            <a:t>5</a:t>
          </a:r>
          <a:r>
            <a:rPr lang="ru-RU" sz="2500" dirty="0" smtClean="0"/>
            <a:t>  туристских  кластеров</a:t>
          </a:r>
          <a:endParaRPr lang="ru-RU" sz="2500" dirty="0"/>
        </a:p>
      </dgm:t>
    </dgm:pt>
    <dgm:pt modelId="{D55C335B-66AF-4473-93D5-9B76E500C007}" type="parTrans" cxnId="{2EAA3BD2-BBB9-4C51-8263-BE66C10AC977}">
      <dgm:prSet/>
      <dgm:spPr/>
      <dgm:t>
        <a:bodyPr/>
        <a:lstStyle/>
        <a:p>
          <a:endParaRPr lang="ru-RU"/>
        </a:p>
      </dgm:t>
    </dgm:pt>
    <dgm:pt modelId="{F19976A9-CBC7-4ECF-A64D-29D355483EF3}" type="sibTrans" cxnId="{2EAA3BD2-BBB9-4C51-8263-BE66C10AC977}">
      <dgm:prSet/>
      <dgm:spPr/>
      <dgm:t>
        <a:bodyPr/>
        <a:lstStyle/>
        <a:p>
          <a:endParaRPr lang="ru-RU"/>
        </a:p>
      </dgm:t>
    </dgm:pt>
    <dgm:pt modelId="{000BEA0E-C083-40A7-A1C6-96DCAA26435A}">
      <dgm:prSet custT="1"/>
      <dgm:spPr/>
      <dgm:t>
        <a:bodyPr/>
        <a:lstStyle/>
        <a:p>
          <a:r>
            <a:rPr lang="ru-RU" sz="2500" b="1" dirty="0" smtClean="0"/>
            <a:t>7</a:t>
          </a:r>
          <a:r>
            <a:rPr lang="ru-RU" sz="2500" dirty="0" smtClean="0"/>
            <a:t>  турагентств,  работающих  на  внутренних туристских  маршрутах</a:t>
          </a:r>
          <a:endParaRPr lang="ru-RU" sz="2500" dirty="0"/>
        </a:p>
      </dgm:t>
    </dgm:pt>
    <dgm:pt modelId="{9E4980DE-7956-43E0-BA7F-BFFBBE89BD75}" type="parTrans" cxnId="{C0FA6375-1871-4E9F-93C0-0CC6A3A3BBC3}">
      <dgm:prSet/>
      <dgm:spPr/>
      <dgm:t>
        <a:bodyPr/>
        <a:lstStyle/>
        <a:p>
          <a:endParaRPr lang="ru-RU"/>
        </a:p>
      </dgm:t>
    </dgm:pt>
    <dgm:pt modelId="{6542578E-2D9C-41D8-98E7-50049E45886D}" type="sibTrans" cxnId="{C0FA6375-1871-4E9F-93C0-0CC6A3A3BBC3}">
      <dgm:prSet/>
      <dgm:spPr/>
      <dgm:t>
        <a:bodyPr/>
        <a:lstStyle/>
        <a:p>
          <a:endParaRPr lang="ru-RU"/>
        </a:p>
      </dgm:t>
    </dgm:pt>
    <dgm:pt modelId="{282E0912-2F00-4623-AA5D-9A63C8FB054F}">
      <dgm:prSet custT="1"/>
      <dgm:spPr/>
      <dgm:t>
        <a:bodyPr/>
        <a:lstStyle/>
        <a:p>
          <a:r>
            <a:rPr lang="ru-RU" sz="2500" b="1" dirty="0" smtClean="0"/>
            <a:t>20</a:t>
          </a:r>
          <a:r>
            <a:rPr lang="ru-RU" sz="2500" dirty="0" smtClean="0"/>
            <a:t>  межрайонных  и  </a:t>
          </a:r>
          <a:r>
            <a:rPr lang="ru-RU" sz="2500" b="1" dirty="0" smtClean="0"/>
            <a:t>50</a:t>
          </a:r>
          <a:r>
            <a:rPr lang="ru-RU" sz="2500" dirty="0" smtClean="0"/>
            <a:t>  внутрирайонных туристских маршрутов</a:t>
          </a:r>
          <a:endParaRPr lang="ru-RU" sz="2500" dirty="0"/>
        </a:p>
      </dgm:t>
    </dgm:pt>
    <dgm:pt modelId="{C554E963-E56C-49CA-B3AE-D0EAC20AE6D7}" type="parTrans" cxnId="{24C82A6A-60EA-4A54-A329-E492BE0D8BCF}">
      <dgm:prSet/>
      <dgm:spPr/>
      <dgm:t>
        <a:bodyPr/>
        <a:lstStyle/>
        <a:p>
          <a:endParaRPr lang="ru-RU"/>
        </a:p>
      </dgm:t>
    </dgm:pt>
    <dgm:pt modelId="{04D3B18A-5774-47AA-A56D-70BDBC51C517}" type="sibTrans" cxnId="{24C82A6A-60EA-4A54-A329-E492BE0D8BCF}">
      <dgm:prSet/>
      <dgm:spPr/>
      <dgm:t>
        <a:bodyPr/>
        <a:lstStyle/>
        <a:p>
          <a:endParaRPr lang="ru-RU"/>
        </a:p>
      </dgm:t>
    </dgm:pt>
    <dgm:pt modelId="{DFAB632B-130B-4496-B642-03C65E9F021E}" type="pres">
      <dgm:prSet presAssocID="{749BCCFB-5B83-4E8A-8D1E-67421A503FB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CA489A-0579-4D87-B2F9-BF69E9E2D426}" type="pres">
      <dgm:prSet presAssocID="{9AA68EF7-AAFA-4409-932F-BF90F4778F3E}" presName="parentLin" presStyleCnt="0"/>
      <dgm:spPr/>
    </dgm:pt>
    <dgm:pt modelId="{77E17C3B-8C87-430A-A821-7BACF6F0486A}" type="pres">
      <dgm:prSet presAssocID="{9AA68EF7-AAFA-4409-932F-BF90F4778F3E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6E47F47C-7150-4E5B-A6D7-B9B92DB9D0FD}" type="pres">
      <dgm:prSet presAssocID="{9AA68EF7-AAFA-4409-932F-BF90F4778F3E}" presName="parentText" presStyleLbl="node1" presStyleIdx="0" presStyleCnt="5" custScaleX="125087" custScaleY="2483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0A726-9AA9-47F6-B16E-C58391A14A15}" type="pres">
      <dgm:prSet presAssocID="{9AA68EF7-AAFA-4409-932F-BF90F4778F3E}" presName="negativeSpace" presStyleCnt="0"/>
      <dgm:spPr/>
    </dgm:pt>
    <dgm:pt modelId="{C5CBFEB6-AE54-40A1-A288-347D4312CE7C}" type="pres">
      <dgm:prSet presAssocID="{9AA68EF7-AAFA-4409-932F-BF90F4778F3E}" presName="childText" presStyleLbl="conFgAcc1" presStyleIdx="0" presStyleCnt="5">
        <dgm:presLayoutVars>
          <dgm:bulletEnabled val="1"/>
        </dgm:presLayoutVars>
      </dgm:prSet>
      <dgm:spPr/>
    </dgm:pt>
    <dgm:pt modelId="{7031C374-5D1A-4EB8-91A4-363B0A833AA1}" type="pres">
      <dgm:prSet presAssocID="{D2F40A68-13E3-490D-8201-A3FBE2BE3A0A}" presName="spaceBetweenRectangles" presStyleCnt="0"/>
      <dgm:spPr/>
    </dgm:pt>
    <dgm:pt modelId="{2AEF9494-0D38-433A-AB3E-D96CB019BF53}" type="pres">
      <dgm:prSet presAssocID="{367F4CF7-63A4-4C83-92A6-B7861110E174}" presName="parentLin" presStyleCnt="0"/>
      <dgm:spPr/>
    </dgm:pt>
    <dgm:pt modelId="{F3684DBE-4672-4725-B27A-242C11A2F7F3}" type="pres">
      <dgm:prSet presAssocID="{367F4CF7-63A4-4C83-92A6-B7861110E17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59603C5-B104-4F52-A411-450CB7B7DB7B}" type="pres">
      <dgm:prSet presAssocID="{367F4CF7-63A4-4C83-92A6-B7861110E174}" presName="parentText" presStyleLbl="node1" presStyleIdx="1" presStyleCnt="5" custScaleX="126551" custScaleY="2531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EBF8D1-9F38-48F9-B473-704079DB3A08}" type="pres">
      <dgm:prSet presAssocID="{367F4CF7-63A4-4C83-92A6-B7861110E174}" presName="negativeSpace" presStyleCnt="0"/>
      <dgm:spPr/>
    </dgm:pt>
    <dgm:pt modelId="{ED85E5F6-F34D-4097-9194-91D4748D73D0}" type="pres">
      <dgm:prSet presAssocID="{367F4CF7-63A4-4C83-92A6-B7861110E174}" presName="childText" presStyleLbl="conFgAcc1" presStyleIdx="1" presStyleCnt="5">
        <dgm:presLayoutVars>
          <dgm:bulletEnabled val="1"/>
        </dgm:presLayoutVars>
      </dgm:prSet>
      <dgm:spPr/>
    </dgm:pt>
    <dgm:pt modelId="{DAAAE9D4-2D62-4454-8960-EA98EF37BD50}" type="pres">
      <dgm:prSet presAssocID="{2485A474-34B7-422D-8525-1DC09B0E8071}" presName="spaceBetweenRectangles" presStyleCnt="0"/>
      <dgm:spPr/>
    </dgm:pt>
    <dgm:pt modelId="{31DA1272-0252-4007-B334-08ED1FBA8F02}" type="pres">
      <dgm:prSet presAssocID="{282E0912-2F00-4623-AA5D-9A63C8FB054F}" presName="parentLin" presStyleCnt="0"/>
      <dgm:spPr/>
    </dgm:pt>
    <dgm:pt modelId="{642865AD-C884-4752-9B79-BC56C63C88AC}" type="pres">
      <dgm:prSet presAssocID="{282E0912-2F00-4623-AA5D-9A63C8FB054F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99E3A8C9-5482-4C89-BB36-6CE88E65D2C9}" type="pres">
      <dgm:prSet presAssocID="{282E0912-2F00-4623-AA5D-9A63C8FB054F}" presName="parentText" presStyleLbl="node1" presStyleIdx="2" presStyleCnt="5" custScaleX="127596" custScaleY="2140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2A15B8-7B28-460A-B19F-2A34A6C6AABA}" type="pres">
      <dgm:prSet presAssocID="{282E0912-2F00-4623-AA5D-9A63C8FB054F}" presName="negativeSpace" presStyleCnt="0"/>
      <dgm:spPr/>
    </dgm:pt>
    <dgm:pt modelId="{3B75F314-69EA-4D77-8CFC-45B9439F0888}" type="pres">
      <dgm:prSet presAssocID="{282E0912-2F00-4623-AA5D-9A63C8FB054F}" presName="childText" presStyleLbl="conFgAcc1" presStyleIdx="2" presStyleCnt="5">
        <dgm:presLayoutVars>
          <dgm:bulletEnabled val="1"/>
        </dgm:presLayoutVars>
      </dgm:prSet>
      <dgm:spPr/>
    </dgm:pt>
    <dgm:pt modelId="{86E29671-D349-4CD6-BEFE-5F9147F202E2}" type="pres">
      <dgm:prSet presAssocID="{04D3B18A-5774-47AA-A56D-70BDBC51C517}" presName="spaceBetweenRectangles" presStyleCnt="0"/>
      <dgm:spPr/>
    </dgm:pt>
    <dgm:pt modelId="{E9B97800-5284-4C7D-AD11-CC1272066C8F}" type="pres">
      <dgm:prSet presAssocID="{000BEA0E-C083-40A7-A1C6-96DCAA26435A}" presName="parentLin" presStyleCnt="0"/>
      <dgm:spPr/>
    </dgm:pt>
    <dgm:pt modelId="{314108EF-B392-4F7B-B942-23B7337230E3}" type="pres">
      <dgm:prSet presAssocID="{000BEA0E-C083-40A7-A1C6-96DCAA26435A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E243E43B-94DE-48E5-BECD-9FFC084BE459}" type="pres">
      <dgm:prSet presAssocID="{000BEA0E-C083-40A7-A1C6-96DCAA26435A}" presName="parentText" presStyleLbl="node1" presStyleIdx="3" presStyleCnt="5" custScaleX="127596" custScaleY="2344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D7441B-B9B9-4FA7-ADEA-B6EA7E38D98A}" type="pres">
      <dgm:prSet presAssocID="{000BEA0E-C083-40A7-A1C6-96DCAA26435A}" presName="negativeSpace" presStyleCnt="0"/>
      <dgm:spPr/>
    </dgm:pt>
    <dgm:pt modelId="{E7C4094E-A93A-4AB2-908B-D8C385F87CD9}" type="pres">
      <dgm:prSet presAssocID="{000BEA0E-C083-40A7-A1C6-96DCAA26435A}" presName="childText" presStyleLbl="conFgAcc1" presStyleIdx="3" presStyleCnt="5">
        <dgm:presLayoutVars>
          <dgm:bulletEnabled val="1"/>
        </dgm:presLayoutVars>
      </dgm:prSet>
      <dgm:spPr/>
    </dgm:pt>
    <dgm:pt modelId="{17802713-AC30-41D1-BABB-CEC5A45792E9}" type="pres">
      <dgm:prSet presAssocID="{6542578E-2D9C-41D8-98E7-50049E45886D}" presName="spaceBetweenRectangles" presStyleCnt="0"/>
      <dgm:spPr/>
    </dgm:pt>
    <dgm:pt modelId="{AD2CB000-D741-44D8-95D7-A99D6271E0D9}" type="pres">
      <dgm:prSet presAssocID="{DC5BD238-B4DF-4F18-8767-D16968BEBFFD}" presName="parentLin" presStyleCnt="0"/>
      <dgm:spPr/>
    </dgm:pt>
    <dgm:pt modelId="{DF9FFC6F-8234-4679-994F-0D99FF10162F}" type="pres">
      <dgm:prSet presAssocID="{DC5BD238-B4DF-4F18-8767-D16968BEBFFD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9FA1FB37-10F3-4C4E-9267-5DFD3B57995B}" type="pres">
      <dgm:prSet presAssocID="{DC5BD238-B4DF-4F18-8767-D16968BEBFFD}" presName="parentText" presStyleLbl="node1" presStyleIdx="4" presStyleCnt="5" custScaleX="1275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1996D3-758C-492B-BF21-561848941AC3}" type="pres">
      <dgm:prSet presAssocID="{DC5BD238-B4DF-4F18-8767-D16968BEBFFD}" presName="negativeSpace" presStyleCnt="0"/>
      <dgm:spPr/>
    </dgm:pt>
    <dgm:pt modelId="{881475A6-9CE5-43DC-BBD9-7A54E7C6720A}" type="pres">
      <dgm:prSet presAssocID="{DC5BD238-B4DF-4F18-8767-D16968BEBFF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A66A073-5AC8-4A6B-98BA-D4BC73EFDA44}" srcId="{749BCCFB-5B83-4E8A-8D1E-67421A503FB2}" destId="{367F4CF7-63A4-4C83-92A6-B7861110E174}" srcOrd="1" destOrd="0" parTransId="{DAA58B69-7EA4-436C-A87C-C44A24C6B028}" sibTransId="{2485A474-34B7-422D-8525-1DC09B0E8071}"/>
    <dgm:cxn modelId="{2FEE0361-6289-49AF-A809-79E51D0A3360}" type="presOf" srcId="{9AA68EF7-AAFA-4409-932F-BF90F4778F3E}" destId="{77E17C3B-8C87-430A-A821-7BACF6F0486A}" srcOrd="0" destOrd="0" presId="urn:microsoft.com/office/officeart/2005/8/layout/list1"/>
    <dgm:cxn modelId="{7C6944DA-DB37-4169-9499-41151E88C621}" type="presOf" srcId="{367F4CF7-63A4-4C83-92A6-B7861110E174}" destId="{F3684DBE-4672-4725-B27A-242C11A2F7F3}" srcOrd="0" destOrd="0" presId="urn:microsoft.com/office/officeart/2005/8/layout/list1"/>
    <dgm:cxn modelId="{B3C6B6E7-B50D-4557-B988-DD753B402993}" type="presOf" srcId="{749BCCFB-5B83-4E8A-8D1E-67421A503FB2}" destId="{DFAB632B-130B-4496-B642-03C65E9F021E}" srcOrd="0" destOrd="0" presId="urn:microsoft.com/office/officeart/2005/8/layout/list1"/>
    <dgm:cxn modelId="{8B098AB2-C185-4BAF-AFF5-EDCA2DFB991F}" type="presOf" srcId="{367F4CF7-63A4-4C83-92A6-B7861110E174}" destId="{F59603C5-B104-4F52-A411-450CB7B7DB7B}" srcOrd="1" destOrd="0" presId="urn:microsoft.com/office/officeart/2005/8/layout/list1"/>
    <dgm:cxn modelId="{24C82A6A-60EA-4A54-A329-E492BE0D8BCF}" srcId="{749BCCFB-5B83-4E8A-8D1E-67421A503FB2}" destId="{282E0912-2F00-4623-AA5D-9A63C8FB054F}" srcOrd="2" destOrd="0" parTransId="{C554E963-E56C-49CA-B3AE-D0EAC20AE6D7}" sibTransId="{04D3B18A-5774-47AA-A56D-70BDBC51C517}"/>
    <dgm:cxn modelId="{C0FA6375-1871-4E9F-93C0-0CC6A3A3BBC3}" srcId="{749BCCFB-5B83-4E8A-8D1E-67421A503FB2}" destId="{000BEA0E-C083-40A7-A1C6-96DCAA26435A}" srcOrd="3" destOrd="0" parTransId="{9E4980DE-7956-43E0-BA7F-BFFBBE89BD75}" sibTransId="{6542578E-2D9C-41D8-98E7-50049E45886D}"/>
    <dgm:cxn modelId="{359F9B54-2D12-4905-B212-0E4397F57987}" type="presOf" srcId="{DC5BD238-B4DF-4F18-8767-D16968BEBFFD}" destId="{DF9FFC6F-8234-4679-994F-0D99FF10162F}" srcOrd="0" destOrd="0" presId="urn:microsoft.com/office/officeart/2005/8/layout/list1"/>
    <dgm:cxn modelId="{2EAA3BD2-BBB9-4C51-8263-BE66C10AC977}" srcId="{749BCCFB-5B83-4E8A-8D1E-67421A503FB2}" destId="{DC5BD238-B4DF-4F18-8767-D16968BEBFFD}" srcOrd="4" destOrd="0" parTransId="{D55C335B-66AF-4473-93D5-9B76E500C007}" sibTransId="{F19976A9-CBC7-4ECF-A64D-29D355483EF3}"/>
    <dgm:cxn modelId="{D9080866-8A6A-4E38-A37D-FDA74E50177D}" type="presOf" srcId="{9AA68EF7-AAFA-4409-932F-BF90F4778F3E}" destId="{6E47F47C-7150-4E5B-A6D7-B9B92DB9D0FD}" srcOrd="1" destOrd="0" presId="urn:microsoft.com/office/officeart/2005/8/layout/list1"/>
    <dgm:cxn modelId="{F4FDEFCC-1093-4642-9B37-50CD0E958CC4}" type="presOf" srcId="{282E0912-2F00-4623-AA5D-9A63C8FB054F}" destId="{99E3A8C9-5482-4C89-BB36-6CE88E65D2C9}" srcOrd="1" destOrd="0" presId="urn:microsoft.com/office/officeart/2005/8/layout/list1"/>
    <dgm:cxn modelId="{9F56F5FB-0130-425E-B384-DFC2CCB829FD}" type="presOf" srcId="{000BEA0E-C083-40A7-A1C6-96DCAA26435A}" destId="{E243E43B-94DE-48E5-BECD-9FFC084BE459}" srcOrd="1" destOrd="0" presId="urn:microsoft.com/office/officeart/2005/8/layout/list1"/>
    <dgm:cxn modelId="{20E2AC4A-82BC-4E58-B19C-3A6FDF7E96C0}" type="presOf" srcId="{DC5BD238-B4DF-4F18-8767-D16968BEBFFD}" destId="{9FA1FB37-10F3-4C4E-9267-5DFD3B57995B}" srcOrd="1" destOrd="0" presId="urn:microsoft.com/office/officeart/2005/8/layout/list1"/>
    <dgm:cxn modelId="{5848888E-DA7A-4BCC-A44A-7CD59D4D6246}" type="presOf" srcId="{000BEA0E-C083-40A7-A1C6-96DCAA26435A}" destId="{314108EF-B392-4F7B-B942-23B7337230E3}" srcOrd="0" destOrd="0" presId="urn:microsoft.com/office/officeart/2005/8/layout/list1"/>
    <dgm:cxn modelId="{8D8EFA68-FAF5-4C3C-BBB8-AE03DA1F148E}" type="presOf" srcId="{282E0912-2F00-4623-AA5D-9A63C8FB054F}" destId="{642865AD-C884-4752-9B79-BC56C63C88AC}" srcOrd="0" destOrd="0" presId="urn:microsoft.com/office/officeart/2005/8/layout/list1"/>
    <dgm:cxn modelId="{8C4CF347-CEE0-4603-BD34-91D6B4AFEA58}" srcId="{749BCCFB-5B83-4E8A-8D1E-67421A503FB2}" destId="{9AA68EF7-AAFA-4409-932F-BF90F4778F3E}" srcOrd="0" destOrd="0" parTransId="{BB51640B-2027-478A-A797-2F4D5A5582DD}" sibTransId="{D2F40A68-13E3-490D-8201-A3FBE2BE3A0A}"/>
    <dgm:cxn modelId="{3E9B68FD-4D96-4C22-8145-19C5B3CFC198}" type="presParOf" srcId="{DFAB632B-130B-4496-B642-03C65E9F021E}" destId="{C3CA489A-0579-4D87-B2F9-BF69E9E2D426}" srcOrd="0" destOrd="0" presId="urn:microsoft.com/office/officeart/2005/8/layout/list1"/>
    <dgm:cxn modelId="{6BCFABAF-107E-49F8-AEE3-B3B6F38FF655}" type="presParOf" srcId="{C3CA489A-0579-4D87-B2F9-BF69E9E2D426}" destId="{77E17C3B-8C87-430A-A821-7BACF6F0486A}" srcOrd="0" destOrd="0" presId="urn:microsoft.com/office/officeart/2005/8/layout/list1"/>
    <dgm:cxn modelId="{795765BF-1492-4123-B334-AB89183288D7}" type="presParOf" srcId="{C3CA489A-0579-4D87-B2F9-BF69E9E2D426}" destId="{6E47F47C-7150-4E5B-A6D7-B9B92DB9D0FD}" srcOrd="1" destOrd="0" presId="urn:microsoft.com/office/officeart/2005/8/layout/list1"/>
    <dgm:cxn modelId="{926C81F6-87EB-4DC0-8BEC-82F01D5C7B32}" type="presParOf" srcId="{DFAB632B-130B-4496-B642-03C65E9F021E}" destId="{A3A0A726-9AA9-47F6-B16E-C58391A14A15}" srcOrd="1" destOrd="0" presId="urn:microsoft.com/office/officeart/2005/8/layout/list1"/>
    <dgm:cxn modelId="{A7DD3EF8-E752-4ED5-94B3-6EC5AD065395}" type="presParOf" srcId="{DFAB632B-130B-4496-B642-03C65E9F021E}" destId="{C5CBFEB6-AE54-40A1-A288-347D4312CE7C}" srcOrd="2" destOrd="0" presId="urn:microsoft.com/office/officeart/2005/8/layout/list1"/>
    <dgm:cxn modelId="{2EA79EC4-2799-4D15-B238-BF235A9C7CA3}" type="presParOf" srcId="{DFAB632B-130B-4496-B642-03C65E9F021E}" destId="{7031C374-5D1A-4EB8-91A4-363B0A833AA1}" srcOrd="3" destOrd="0" presId="urn:microsoft.com/office/officeart/2005/8/layout/list1"/>
    <dgm:cxn modelId="{AACA9D63-42AC-4312-AB18-59C068B2937B}" type="presParOf" srcId="{DFAB632B-130B-4496-B642-03C65E9F021E}" destId="{2AEF9494-0D38-433A-AB3E-D96CB019BF53}" srcOrd="4" destOrd="0" presId="urn:microsoft.com/office/officeart/2005/8/layout/list1"/>
    <dgm:cxn modelId="{F3EF7609-3538-4CDF-8435-EA8B3D8DE2B2}" type="presParOf" srcId="{2AEF9494-0D38-433A-AB3E-D96CB019BF53}" destId="{F3684DBE-4672-4725-B27A-242C11A2F7F3}" srcOrd="0" destOrd="0" presId="urn:microsoft.com/office/officeart/2005/8/layout/list1"/>
    <dgm:cxn modelId="{704092CE-B42A-4870-85C2-924EE2C4FF21}" type="presParOf" srcId="{2AEF9494-0D38-433A-AB3E-D96CB019BF53}" destId="{F59603C5-B104-4F52-A411-450CB7B7DB7B}" srcOrd="1" destOrd="0" presId="urn:microsoft.com/office/officeart/2005/8/layout/list1"/>
    <dgm:cxn modelId="{AB12785E-1CBE-4D22-AFF0-486D1728D6FB}" type="presParOf" srcId="{DFAB632B-130B-4496-B642-03C65E9F021E}" destId="{48EBF8D1-9F38-48F9-B473-704079DB3A08}" srcOrd="5" destOrd="0" presId="urn:microsoft.com/office/officeart/2005/8/layout/list1"/>
    <dgm:cxn modelId="{5DB49ADD-EBED-449A-8D29-F1F29E1103D9}" type="presParOf" srcId="{DFAB632B-130B-4496-B642-03C65E9F021E}" destId="{ED85E5F6-F34D-4097-9194-91D4748D73D0}" srcOrd="6" destOrd="0" presId="urn:microsoft.com/office/officeart/2005/8/layout/list1"/>
    <dgm:cxn modelId="{585BF378-DBC2-4473-82E4-C9C261171C00}" type="presParOf" srcId="{DFAB632B-130B-4496-B642-03C65E9F021E}" destId="{DAAAE9D4-2D62-4454-8960-EA98EF37BD50}" srcOrd="7" destOrd="0" presId="urn:microsoft.com/office/officeart/2005/8/layout/list1"/>
    <dgm:cxn modelId="{6124ECBA-AE4D-46B0-B15C-B841664A293E}" type="presParOf" srcId="{DFAB632B-130B-4496-B642-03C65E9F021E}" destId="{31DA1272-0252-4007-B334-08ED1FBA8F02}" srcOrd="8" destOrd="0" presId="urn:microsoft.com/office/officeart/2005/8/layout/list1"/>
    <dgm:cxn modelId="{7013E907-586D-4DA1-B67E-6680C253FFDA}" type="presParOf" srcId="{31DA1272-0252-4007-B334-08ED1FBA8F02}" destId="{642865AD-C884-4752-9B79-BC56C63C88AC}" srcOrd="0" destOrd="0" presId="urn:microsoft.com/office/officeart/2005/8/layout/list1"/>
    <dgm:cxn modelId="{DB41F1DD-FF3D-4DB8-B96C-1C05B0BD48FD}" type="presParOf" srcId="{31DA1272-0252-4007-B334-08ED1FBA8F02}" destId="{99E3A8C9-5482-4C89-BB36-6CE88E65D2C9}" srcOrd="1" destOrd="0" presId="urn:microsoft.com/office/officeart/2005/8/layout/list1"/>
    <dgm:cxn modelId="{45F0CFAD-88D6-42C8-8787-323A64D349AC}" type="presParOf" srcId="{DFAB632B-130B-4496-B642-03C65E9F021E}" destId="{F32A15B8-7B28-460A-B19F-2A34A6C6AABA}" srcOrd="9" destOrd="0" presId="urn:microsoft.com/office/officeart/2005/8/layout/list1"/>
    <dgm:cxn modelId="{B4BA202D-1DAB-4AF0-B7D5-2CCB5EE85782}" type="presParOf" srcId="{DFAB632B-130B-4496-B642-03C65E9F021E}" destId="{3B75F314-69EA-4D77-8CFC-45B9439F0888}" srcOrd="10" destOrd="0" presId="urn:microsoft.com/office/officeart/2005/8/layout/list1"/>
    <dgm:cxn modelId="{24059CD3-F6A3-4CB5-90DA-CE4A921078F9}" type="presParOf" srcId="{DFAB632B-130B-4496-B642-03C65E9F021E}" destId="{86E29671-D349-4CD6-BEFE-5F9147F202E2}" srcOrd="11" destOrd="0" presId="urn:microsoft.com/office/officeart/2005/8/layout/list1"/>
    <dgm:cxn modelId="{B5313342-448D-417D-B429-99380A31D393}" type="presParOf" srcId="{DFAB632B-130B-4496-B642-03C65E9F021E}" destId="{E9B97800-5284-4C7D-AD11-CC1272066C8F}" srcOrd="12" destOrd="0" presId="urn:microsoft.com/office/officeart/2005/8/layout/list1"/>
    <dgm:cxn modelId="{E4B05BA6-FA90-4143-A61F-FC0E5FA2C2B1}" type="presParOf" srcId="{E9B97800-5284-4C7D-AD11-CC1272066C8F}" destId="{314108EF-B392-4F7B-B942-23B7337230E3}" srcOrd="0" destOrd="0" presId="urn:microsoft.com/office/officeart/2005/8/layout/list1"/>
    <dgm:cxn modelId="{221EEC71-A823-40C6-B18D-41A68133A885}" type="presParOf" srcId="{E9B97800-5284-4C7D-AD11-CC1272066C8F}" destId="{E243E43B-94DE-48E5-BECD-9FFC084BE459}" srcOrd="1" destOrd="0" presId="urn:microsoft.com/office/officeart/2005/8/layout/list1"/>
    <dgm:cxn modelId="{BD8359B3-57BA-412D-B9A9-4F1D92DD97E5}" type="presParOf" srcId="{DFAB632B-130B-4496-B642-03C65E9F021E}" destId="{AFD7441B-B9B9-4FA7-ADEA-B6EA7E38D98A}" srcOrd="13" destOrd="0" presId="urn:microsoft.com/office/officeart/2005/8/layout/list1"/>
    <dgm:cxn modelId="{EFFE319D-0C6A-4CA2-B3E4-DB779120ADBA}" type="presParOf" srcId="{DFAB632B-130B-4496-B642-03C65E9F021E}" destId="{E7C4094E-A93A-4AB2-908B-D8C385F87CD9}" srcOrd="14" destOrd="0" presId="urn:microsoft.com/office/officeart/2005/8/layout/list1"/>
    <dgm:cxn modelId="{A2F7B098-F3B5-4613-81F6-51D719EBB0FB}" type="presParOf" srcId="{DFAB632B-130B-4496-B642-03C65E9F021E}" destId="{17802713-AC30-41D1-BABB-CEC5A45792E9}" srcOrd="15" destOrd="0" presId="urn:microsoft.com/office/officeart/2005/8/layout/list1"/>
    <dgm:cxn modelId="{CB670BF0-2D30-469A-B34E-2D03AB7D1DFA}" type="presParOf" srcId="{DFAB632B-130B-4496-B642-03C65E9F021E}" destId="{AD2CB000-D741-44D8-95D7-A99D6271E0D9}" srcOrd="16" destOrd="0" presId="urn:microsoft.com/office/officeart/2005/8/layout/list1"/>
    <dgm:cxn modelId="{2F35BEA6-1B6C-403F-B713-64A090595281}" type="presParOf" srcId="{AD2CB000-D741-44D8-95D7-A99D6271E0D9}" destId="{DF9FFC6F-8234-4679-994F-0D99FF10162F}" srcOrd="0" destOrd="0" presId="urn:microsoft.com/office/officeart/2005/8/layout/list1"/>
    <dgm:cxn modelId="{B0646D43-5459-4DF9-8632-FAF7A8109547}" type="presParOf" srcId="{AD2CB000-D741-44D8-95D7-A99D6271E0D9}" destId="{9FA1FB37-10F3-4C4E-9267-5DFD3B57995B}" srcOrd="1" destOrd="0" presId="urn:microsoft.com/office/officeart/2005/8/layout/list1"/>
    <dgm:cxn modelId="{AF2B055A-B83D-4DE4-8E32-CEBA320CF4F4}" type="presParOf" srcId="{DFAB632B-130B-4496-B642-03C65E9F021E}" destId="{4A1996D3-758C-492B-BF21-561848941AC3}" srcOrd="17" destOrd="0" presId="urn:microsoft.com/office/officeart/2005/8/layout/list1"/>
    <dgm:cxn modelId="{80B8C85F-2009-40E2-979A-BE5D4C7F384C}" type="presParOf" srcId="{DFAB632B-130B-4496-B642-03C65E9F021E}" destId="{881475A6-9CE5-43DC-BBD9-7A54E7C6720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CBFEB6-AE54-40A1-A288-347D4312CE7C}">
      <dsp:nvSpPr>
        <dsp:cNvPr id="0" name=""/>
        <dsp:cNvSpPr/>
      </dsp:nvSpPr>
      <dsp:spPr>
        <a:xfrm>
          <a:off x="0" y="929079"/>
          <a:ext cx="814393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47F47C-7150-4E5B-A6D7-B9B92DB9D0FD}">
      <dsp:nvSpPr>
        <dsp:cNvPr id="0" name=""/>
        <dsp:cNvSpPr/>
      </dsp:nvSpPr>
      <dsp:spPr>
        <a:xfrm>
          <a:off x="407196" y="50980"/>
          <a:ext cx="7130900" cy="10994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475" tIns="0" rIns="215475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90</a:t>
          </a:r>
          <a:r>
            <a:rPr lang="ru-RU" sz="2500" kern="1200" dirty="0" smtClean="0"/>
            <a:t>  зарегистрированных  средств индивидуального и коллективного размещения</a:t>
          </a:r>
          <a:endParaRPr lang="ru-RU" sz="2500" kern="1200" dirty="0"/>
        </a:p>
      </dsp:txBody>
      <dsp:txXfrm>
        <a:off x="407196" y="50980"/>
        <a:ext cx="7130900" cy="1099498"/>
      </dsp:txXfrm>
    </dsp:sp>
    <dsp:sp modelId="{ED85E5F6-F34D-4097-9194-91D4748D73D0}">
      <dsp:nvSpPr>
        <dsp:cNvPr id="0" name=""/>
        <dsp:cNvSpPr/>
      </dsp:nvSpPr>
      <dsp:spPr>
        <a:xfrm>
          <a:off x="0" y="2287530"/>
          <a:ext cx="814393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9603C5-B104-4F52-A411-450CB7B7DB7B}">
      <dsp:nvSpPr>
        <dsp:cNvPr id="0" name=""/>
        <dsp:cNvSpPr/>
      </dsp:nvSpPr>
      <dsp:spPr>
        <a:xfrm>
          <a:off x="407196" y="1388079"/>
          <a:ext cx="7214359" cy="11208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475" tIns="0" rIns="215475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202 </a:t>
          </a:r>
          <a:r>
            <a:rPr lang="ru-RU" sz="2500" kern="1200" dirty="0" smtClean="0"/>
            <a:t> объекта общественного питания, из них </a:t>
          </a:r>
          <a:r>
            <a:rPr lang="ru-RU" sz="2500" b="1" kern="1200" dirty="0" smtClean="0"/>
            <a:t>130</a:t>
          </a:r>
          <a:r>
            <a:rPr lang="ru-RU" sz="2500" kern="1200" dirty="0" smtClean="0"/>
            <a:t> – в городе Липецк</a:t>
          </a:r>
          <a:endParaRPr lang="ru-RU" sz="2500" kern="1200" dirty="0"/>
        </a:p>
      </dsp:txBody>
      <dsp:txXfrm>
        <a:off x="407196" y="1388079"/>
        <a:ext cx="7214359" cy="1120850"/>
      </dsp:txXfrm>
    </dsp:sp>
    <dsp:sp modelId="{3B75F314-69EA-4D77-8CFC-45B9439F0888}">
      <dsp:nvSpPr>
        <dsp:cNvPr id="0" name=""/>
        <dsp:cNvSpPr/>
      </dsp:nvSpPr>
      <dsp:spPr>
        <a:xfrm>
          <a:off x="0" y="3472965"/>
          <a:ext cx="814393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E3A8C9-5482-4C89-BB36-6CE88E65D2C9}">
      <dsp:nvSpPr>
        <dsp:cNvPr id="0" name=""/>
        <dsp:cNvSpPr/>
      </dsp:nvSpPr>
      <dsp:spPr>
        <a:xfrm>
          <a:off x="407196" y="2746530"/>
          <a:ext cx="7273932" cy="9478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475" tIns="0" rIns="215475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20</a:t>
          </a:r>
          <a:r>
            <a:rPr lang="ru-RU" sz="2500" kern="1200" dirty="0" smtClean="0"/>
            <a:t>  межрайонных  и  </a:t>
          </a:r>
          <a:r>
            <a:rPr lang="ru-RU" sz="2500" b="1" kern="1200" dirty="0" smtClean="0"/>
            <a:t>50</a:t>
          </a:r>
          <a:r>
            <a:rPr lang="ru-RU" sz="2500" kern="1200" dirty="0" smtClean="0"/>
            <a:t>  внутрирайонных туристских маршрутов</a:t>
          </a:r>
          <a:endParaRPr lang="ru-RU" sz="2500" kern="1200" dirty="0"/>
        </a:p>
      </dsp:txBody>
      <dsp:txXfrm>
        <a:off x="407196" y="2746530"/>
        <a:ext cx="7273932" cy="947835"/>
      </dsp:txXfrm>
    </dsp:sp>
    <dsp:sp modelId="{E7C4094E-A93A-4AB2-908B-D8C385F87CD9}">
      <dsp:nvSpPr>
        <dsp:cNvPr id="0" name=""/>
        <dsp:cNvSpPr/>
      </dsp:nvSpPr>
      <dsp:spPr>
        <a:xfrm>
          <a:off x="0" y="4748511"/>
          <a:ext cx="814393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43E43B-94DE-48E5-BECD-9FFC084BE459}">
      <dsp:nvSpPr>
        <dsp:cNvPr id="0" name=""/>
        <dsp:cNvSpPr/>
      </dsp:nvSpPr>
      <dsp:spPr>
        <a:xfrm>
          <a:off x="407196" y="3931965"/>
          <a:ext cx="7273932" cy="10379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475" tIns="0" rIns="215475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7</a:t>
          </a:r>
          <a:r>
            <a:rPr lang="ru-RU" sz="2500" kern="1200" dirty="0" smtClean="0"/>
            <a:t>  турагентств,  работающих  на  внутренних туристских  маршрутах</a:t>
          </a:r>
          <a:endParaRPr lang="ru-RU" sz="2500" kern="1200" dirty="0"/>
        </a:p>
      </dsp:txBody>
      <dsp:txXfrm>
        <a:off x="407196" y="3931965"/>
        <a:ext cx="7273932" cy="1037945"/>
      </dsp:txXfrm>
    </dsp:sp>
    <dsp:sp modelId="{881475A6-9CE5-43DC-BBD9-7A54E7C6720A}">
      <dsp:nvSpPr>
        <dsp:cNvPr id="0" name=""/>
        <dsp:cNvSpPr/>
      </dsp:nvSpPr>
      <dsp:spPr>
        <a:xfrm>
          <a:off x="0" y="5428911"/>
          <a:ext cx="814393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FA1FB37-10F3-4C4E-9267-5DFD3B57995B}">
      <dsp:nvSpPr>
        <dsp:cNvPr id="0" name=""/>
        <dsp:cNvSpPr/>
      </dsp:nvSpPr>
      <dsp:spPr>
        <a:xfrm>
          <a:off x="407196" y="5207511"/>
          <a:ext cx="7272335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475" tIns="0" rIns="215475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5</a:t>
          </a:r>
          <a:r>
            <a:rPr lang="ru-RU" sz="2500" kern="1200" dirty="0" smtClean="0"/>
            <a:t>  туристских  кластеров</a:t>
          </a:r>
          <a:endParaRPr lang="ru-RU" sz="2500" kern="1200" dirty="0"/>
        </a:p>
      </dsp:txBody>
      <dsp:txXfrm>
        <a:off x="407196" y="5207511"/>
        <a:ext cx="7272335" cy="442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04C54-AB7C-4CBB-954E-58811FDE878A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61309-CC2B-4D65-AD0D-D5966A0685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fontAlgn="base"/>
            <a:r>
              <a:rPr lang="ru-RU" b="1" dirty="0"/>
              <a:t>Санаторий "Липецк"</a:t>
            </a:r>
            <a:r>
              <a:rPr lang="ru-RU" dirty="0"/>
              <a:t> расположился в зелени Нижнего парка, на берегу реки Воронеж. Несмотря на то, что это центр города, здесь всегда уютно и тихо. Санаторий "Липецк" совмещает в себе всё, что необходимо для приятного отдыха и эффективного лечения: комфортное проживание, квалифицированных специалистов и доступные цены. </a:t>
            </a:r>
          </a:p>
          <a:p>
            <a:pPr fontAlgn="base"/>
            <a:r>
              <a:rPr lang="ru-RU" dirty="0"/>
              <a:t> </a:t>
            </a:r>
          </a:p>
          <a:p>
            <a:pPr fontAlgn="base"/>
            <a:r>
              <a:rPr lang="ru-RU" dirty="0"/>
              <a:t> </a:t>
            </a:r>
          </a:p>
          <a:p>
            <a:pPr fontAlgn="base"/>
            <a:r>
              <a:rPr lang="ru-RU" dirty="0"/>
              <a:t>Минеральные воды в Липецке были известны с начала XVIII века. По преданию, их открыл Петр Великий на территории основанных в 1703 году </a:t>
            </a:r>
            <a:r>
              <a:rPr lang="ru-RU" dirty="0" err="1"/>
              <a:t>Липских</a:t>
            </a:r>
            <a:r>
              <a:rPr lang="ru-RU" dirty="0"/>
              <a:t> железных заводов. Государь лечился водами сам и другим велел. Впрочем, местное население использовало целебные ключи задолго до эпохи петровских преобразований.</a:t>
            </a:r>
          </a:p>
          <a:p>
            <a:pPr fontAlgn="base"/>
            <a:r>
              <a:rPr lang="ru-RU" dirty="0"/>
              <a:t>25 апреля (8 мая — по новому стилю) 1805 года, министр внутренних дел граф Кочубей докладывает императору Александру I о положительных результатах исследования минеральных источниках и предлагает меры по устройству курорта в Липецке. На подлиннике доклада император написал: «Быть по сему». Вскоре были утверждены первые директор липецкого курорта И.Н.  Новосильцев и главный врач А.А.  </a:t>
            </a:r>
            <a:r>
              <a:rPr lang="ru-RU" dirty="0" err="1"/>
              <a:t>Альбини</a:t>
            </a:r>
            <a:r>
              <a:rPr lang="ru-RU" dirty="0"/>
              <a:t>. Директор курорта наделялся большими полномочиями. Тамбовскому губернатору и липецкому городничему было предписано исполнять все его требования.</a:t>
            </a:r>
          </a:p>
          <a:p>
            <a:pPr fontAlgn="base"/>
            <a:r>
              <a:rPr lang="ru-RU" dirty="0"/>
              <a:t> </a:t>
            </a:r>
          </a:p>
          <a:p>
            <a:pPr fontAlgn="base"/>
            <a:r>
              <a:rPr lang="ru-RU" dirty="0"/>
              <a:t>С 1805 по 1823 год курорт находился в ведении государства. В этот период были заложены три курортных сада: Нижний, Верхний, Воронежский. Построены ванное здание, питьевой павильон, госпиталь, крытая галерея.</a:t>
            </a:r>
          </a:p>
          <a:p>
            <a:pPr fontAlgn="base"/>
            <a:r>
              <a:rPr lang="ru-RU" dirty="0"/>
              <a:t>В 1865 году по инициативе местного дворянства создается Акционерное общество Липецких минеральных Вод. Общество поставило цель, через продажу 10 тысяч акций собрать капитал и улучшить положение курорта «сообразно требованиям современной жизни и медицинской науки».</a:t>
            </a:r>
          </a:p>
          <a:p>
            <a:pPr fontAlgn="base"/>
            <a:r>
              <a:rPr lang="ru-RU" dirty="0"/>
              <a:t>Вскоре Липецк становится популярным местом отдыха русской знати.</a:t>
            </a:r>
          </a:p>
          <a:p>
            <a:pPr fontAlgn="base"/>
            <a:r>
              <a:rPr lang="ru-RU" dirty="0"/>
              <a:t> </a:t>
            </a:r>
          </a:p>
          <a:p>
            <a:pPr fontAlgn="base"/>
            <a:r>
              <a:rPr lang="ru-RU" dirty="0"/>
              <a:t>В 1883 году Липецкий курорт переходит в ведение города. При директоре И.П.  Соболеве начинается новый этап научного изучения природных лечебных средств курорта. В 1885 году на курорте начала работать Липецкая бальнеологическая станция на 50 коек, где по решению города бесплатно проходили курс лечения девушки из институтов благородных девиц со всей России.</a:t>
            </a:r>
          </a:p>
          <a:p>
            <a:pPr fontAlgn="base"/>
            <a:r>
              <a:rPr lang="ru-RU" dirty="0"/>
              <a:t>В 1891 году курорт вновь переходит в ведение государства, которое начинает отпускать средства на его развитие. При директоре Липецких Минеральных Вод Н.Н.  </a:t>
            </a:r>
            <a:r>
              <a:rPr lang="ru-RU" dirty="0" err="1"/>
              <a:t>Макшееве</a:t>
            </a:r>
            <a:r>
              <a:rPr lang="ru-RU" dirty="0"/>
              <a:t> был проведен капитальный ремонт всех зданий курорта, перестраивается гостиница, строится здание для физиотерапевтических процедур, составлена программа благоустройства курорта. В 1904 году директором Липецких Минеральных Вод назначается В.С.  </a:t>
            </a:r>
            <a:r>
              <a:rPr lang="ru-RU" dirty="0" err="1"/>
              <a:t>Борисовский</a:t>
            </a:r>
            <a:r>
              <a:rPr lang="ru-RU" dirty="0"/>
              <a:t>, немало сделавший для курорта: были увеличены здания курзала и гостиницы, произведены осушительные работы в Нижнем парке, посажены новые аллеи. Устроено лодочное сообщение по пруду Петра Великого между Нижним и Верхним парками. Построены казарма для рабочих и электрическая станция. Управление курорта в 1907 году приняло участие во Всемирной бальнеологической выставке в Спа (Бельгия) и в 1913 году во Всероссийской гигиенической выставке в Петербурге, получив на обоих высшие награды — почетные дипломы.</a:t>
            </a:r>
          </a:p>
          <a:p>
            <a:pPr fontAlgn="base"/>
            <a:r>
              <a:rPr lang="ru-RU" dirty="0"/>
              <a:t>В начале XIX века Липецкий курорт унаследовал от закрытых заводов имущество, местоположение и Петровские достопримечательности.</a:t>
            </a:r>
          </a:p>
          <a:p>
            <a:pPr fontAlgn="base"/>
            <a:r>
              <a:rPr lang="ru-RU" dirty="0"/>
              <a:t>Одной из таких реликвий являлась чугунная плита, как считалось с отливкой ладони самого Петра. Она была вмонтирована в боковой фасад ванного здания. В середине 19 века со знаменитой плиты была сделана копия в виде восьмигранного медальона с рельефным изображением ладони. Такие медальоны можно было купить в память о Липецких Минеральных Водах.</a:t>
            </a:r>
          </a:p>
          <a:p>
            <a:pPr fontAlgn="base"/>
            <a:r>
              <a:rPr lang="ru-RU" dirty="0"/>
              <a:t>В 1919 году был издан декрет Совнаркома РСФСР, согласно которому Липецкий курорт, как и другие курорты страны, объявлялся народной здравницей общегосударственного значения на основах полной доступности и бесплатности. Плата за лечение вводится вновь в 1922 году.</a:t>
            </a:r>
          </a:p>
          <a:p>
            <a:pPr fontAlgn="base"/>
            <a:r>
              <a:rPr lang="ru-RU" dirty="0"/>
              <a:t>В 1925 году Липецкий курорт исключается из списков общегосударственных курортов и переходит в ведение Тамбовского </a:t>
            </a:r>
            <a:r>
              <a:rPr lang="ru-RU" dirty="0" err="1"/>
              <a:t>губисполкома</a:t>
            </a:r>
            <a:r>
              <a:rPr lang="ru-RU" dirty="0"/>
              <a:t> и работает на принципах </a:t>
            </a:r>
            <a:r>
              <a:rPr lang="ru-RU" dirty="0" err="1"/>
              <a:t>хозрасчетности</a:t>
            </a:r>
            <a:r>
              <a:rPr lang="ru-RU" dirty="0"/>
              <a:t>.</a:t>
            </a:r>
          </a:p>
          <a:p>
            <a:pPr fontAlgn="base"/>
            <a:r>
              <a:rPr lang="ru-RU" dirty="0"/>
              <a:t>С установлением советской власти происходят большие изменения. Основной категорией отдыхающих становятся рабочие, крестьяне, красноармейцы. Для увеличения пропускной способности курорта делается пристройка к грязелечебнице, увеличивается жилищный фонд. Бывшая казенная гостиница преобразовывается в санаторий №1, Директорский дом — в санаторий № 2, в бывшем доме городского главы Клюева на улице Дворянской (Ленина) расположился санаторий №3, а в бывшем пансионе благородных девиц — санаторий №4.</a:t>
            </a:r>
          </a:p>
          <a:p>
            <a:pPr fontAlgn="base"/>
            <a:r>
              <a:rPr lang="ru-RU" dirty="0"/>
              <a:t> </a:t>
            </a:r>
          </a:p>
          <a:p>
            <a:pPr fontAlgn="base"/>
            <a:r>
              <a:rPr lang="ru-RU" dirty="0"/>
              <a:t>На курорте открывается поликлиника, обслуживаемая специально приглашенными квалифицированными специалистами, приобретается новое медицинское оборудование. В 1928 году на Липецком курорте впервые вводится лечение в зимний сезон; продолжается комплексное изучение природных лечебных средств курорта. Накануне Великой Отечественной войны Липецкий курорт переводится в разряд республиканских здравниц.</a:t>
            </a:r>
          </a:p>
          <a:p>
            <a:pPr fontAlgn="base"/>
            <a:r>
              <a:rPr lang="ru-RU" dirty="0"/>
              <a:t>В годы Великой Отечественной войны курорт превратился в базу эвакогоспиталей. Здесь, наряду с методами хирургического и консервативного лечения широко использовалось грязелечение. И в послевоенные годы Липецкий курорт немало сделал для восстановления трудоспособности тысячам героев Великой Отечественной войны. В санатории было организовано три отделения: неврологическое, гинекологическое, опорно-двигательное. В 1950 году на базе Липецкого курорта открыт детский ревматический санаторий.</a:t>
            </a:r>
          </a:p>
          <a:p>
            <a:pPr fontAlgn="base"/>
            <a:r>
              <a:rPr lang="ru-RU" dirty="0"/>
              <a:t>В 1946 и 1949 году были вновь проведены экспедиции центрального института курортологии по исследованию природных лечебных средств курорта, составлен проект охранно-санитарной зоны. В 1948 году создана контрольно-наблюдательная станция правильной эксплуатации факторов курорта.</a:t>
            </a:r>
          </a:p>
          <a:p>
            <a:pPr fontAlgn="base"/>
            <a:r>
              <a:rPr lang="ru-RU" dirty="0"/>
              <a:t>На Липецком курорте формируется комплексное лечение, включающее </a:t>
            </a:r>
            <a:r>
              <a:rPr lang="ru-RU" dirty="0" err="1"/>
              <a:t>грязе</a:t>
            </a:r>
            <a:r>
              <a:rPr lang="ru-RU" dirty="0"/>
              <a:t>- и водолечение, лечебную физкультуру, физиотерапию, </a:t>
            </a:r>
            <a:r>
              <a:rPr lang="ru-RU" dirty="0" err="1"/>
              <a:t>климатолечение</a:t>
            </a:r>
            <a:r>
              <a:rPr lang="ru-RU" dirty="0"/>
              <a:t> и диетическое питание. Благодаря высокой квалификации коллектива и большой эффективности лечения, в 1962 году санаторий «Липецк» становится базовым.</a:t>
            </a:r>
          </a:p>
          <a:p>
            <a:pPr fontAlgn="base"/>
            <a:r>
              <a:rPr lang="ru-RU" dirty="0"/>
              <a:t> </a:t>
            </a:r>
          </a:p>
          <a:p>
            <a:pPr fontAlgn="base"/>
            <a:r>
              <a:rPr lang="ru-RU" dirty="0"/>
              <a:t>В 1961 и в 1962 годах специалистами гидрологической партии Московского института курортологии были проведены работы по бурению глубоководных скважин. Липецкие воды добыты с глубины 380–420 метров. В сутки скважина обеспечивала 760 тысяч литров. В 1963 году начат поиск новых месторождений лечебной грязи. Наиболее подходящим для разработок было призвано месторождение </a:t>
            </a:r>
            <a:r>
              <a:rPr lang="ru-RU" dirty="0" err="1"/>
              <a:t>Двуречки-Есаулово</a:t>
            </a:r>
            <a:r>
              <a:rPr lang="ru-RU" dirty="0"/>
              <a:t>.</a:t>
            </a:r>
          </a:p>
          <a:p>
            <a:pPr fontAlgn="base"/>
            <a:r>
              <a:rPr lang="ru-RU" dirty="0"/>
              <a:t>В1962 году разработан план реконструкции и нового строительства санатория «Липецк», а в 1968 году утверждается генеральный план масштабной реконструкции всего курортного комплекса.</a:t>
            </a:r>
          </a:p>
          <a:p>
            <a:pPr fontAlgn="base"/>
            <a:r>
              <a:rPr lang="ru-RU" dirty="0"/>
              <a:t>За 15 лет построены новая </a:t>
            </a:r>
            <a:r>
              <a:rPr lang="ru-RU" dirty="0" err="1"/>
              <a:t>водогрязелечебница</a:t>
            </a:r>
            <a:r>
              <a:rPr lang="ru-RU" dirty="0"/>
              <a:t> с поликлиникой, газовая котельная, столовая на 450 мест, спальный корпус на 200 мест 500 местный спальный корпус, клубный комплекса санатория: концертного зала на 500 мест, библиотеки, зала для игр и для вечеров отдыха.</a:t>
            </a:r>
          </a:p>
          <a:p>
            <a:pPr fontAlgn="base"/>
            <a:r>
              <a:rPr lang="ru-RU" dirty="0"/>
              <a:t>В 1983 году была сдана в эксплуатацию курортная поликлиника с </a:t>
            </a:r>
            <a:r>
              <a:rPr lang="ru-RU" dirty="0" err="1"/>
              <a:t>водогрязелечебницей</a:t>
            </a:r>
            <a:r>
              <a:rPr lang="ru-RU" dirty="0"/>
              <a:t>, позволяющая принимать до 2000 человек в день. Базовый санаторий «Липецк», куда входили санаторий «Сосновый бор» и городская </a:t>
            </a:r>
            <a:r>
              <a:rPr lang="ru-RU" dirty="0" err="1"/>
              <a:t>водогрязелечебница</a:t>
            </a:r>
            <a:r>
              <a:rPr lang="ru-RU" dirty="0"/>
              <a:t>, получает название «Профсоюзная здравница». В 1985 году пробурена новая скважина минеральной воды, в 1986 года начала работать новая столовая на 1000 посадочных мест, в 1987 году открывается новый питьевой павильон минеральной воды.</a:t>
            </a:r>
          </a:p>
          <a:p>
            <a:pPr fontAlgn="base"/>
            <a:r>
              <a:rPr lang="ru-RU" dirty="0"/>
              <a:t> </a:t>
            </a:r>
          </a:p>
          <a:p>
            <a:pPr fontAlgn="base"/>
            <a:r>
              <a:rPr lang="ru-RU" dirty="0"/>
              <a:t>В 1991 году в профсоюзных здравницах Липецкого курорта пролечилось около 37 тысяч человек. В 1993 году «Профсоюзная здравница преобразована в ЗАО "Липецкий курорт".</a:t>
            </a:r>
          </a:p>
          <a:p>
            <a:pPr fontAlgn="base"/>
            <a:r>
              <a:rPr lang="ru-RU" dirty="0"/>
              <a:t>В мае 2005 года старейший российский курорт отметил 200-летие. Юбилей представляется прекрасным поводом для его очередного возрождения. А вместе с ним и ныне, к сожалению, утраченного статуса Липецка, как города-</a:t>
            </a:r>
            <a:r>
              <a:rPr lang="ru-RU" dirty="0" err="1"/>
              <a:t>курота</a:t>
            </a:r>
            <a:r>
              <a:rPr lang="ru-RU" dirty="0"/>
              <a:t>. Работу в этом направлении логично было бы начать с восстановления утерянных и реставрации сохранившихся памятников курорта и города, многие годы являвшимися его настоящими символами.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7ABE9-0F64-4137-8B1C-9F00F39BFC7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5959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7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6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5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4.jpeg"/><Relationship Id="rId5" Type="http://schemas.openxmlformats.org/officeDocument/2006/relationships/tags" Target="../tags/tag5.xml"/><Relationship Id="rId10" Type="http://schemas.openxmlformats.org/officeDocument/2006/relationships/image" Target="../media/image43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ptur.ru/" TargetMode="External"/><Relationship Id="rId2" Type="http://schemas.openxmlformats.org/officeDocument/2006/relationships/hyperlink" Target="mailto:invest48@mail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714356"/>
            <a:ext cx="7772400" cy="274321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Туристские  ресурсы  Липецкой  области.  </a:t>
            </a:r>
            <a:br>
              <a:rPr lang="ru-RU" b="1" dirty="0" smtClean="0"/>
            </a:br>
            <a:r>
              <a:rPr lang="ru-RU" b="1" dirty="0" smtClean="0"/>
              <a:t>Преимущества  инвестирования в кластеры.</a:t>
            </a:r>
            <a:endParaRPr lang="ru-RU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143240" y="5500702"/>
            <a:ext cx="5700698" cy="1184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Национальный туристический   форум  «Отдых  в  России – 2016»</a:t>
            </a:r>
          </a:p>
        </p:txBody>
      </p:sp>
      <p:pic>
        <p:nvPicPr>
          <p:cNvPr id="6" name="Рисунок 5" descr="F:\КОМПЬЮТЕР\ФОТО\Галичья гора\img_1.jp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929066"/>
            <a:ext cx="1441295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F:\КОМПЬЮТЕР\ФОТО\Вешаловка. Храм Знамения.jpg"/>
          <p:cNvPicPr/>
          <p:nvPr/>
        </p:nvPicPr>
        <p:blipFill>
          <a:blip r:embed="rId4" cstate="print"/>
          <a:srcRect l="15522"/>
          <a:stretch>
            <a:fillRect/>
          </a:stretch>
        </p:blipFill>
        <p:spPr bwMode="auto">
          <a:xfrm>
            <a:off x="3500430" y="3929066"/>
            <a:ext cx="1440000" cy="1137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://www.xn--80aadkevhbkvnxnq8km.xn--p1ai/media/images/products/26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3929066"/>
            <a:ext cx="1438205" cy="115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Сергей\Desktop\rusborg_2013_foto_2023.jpg"/>
          <p:cNvPicPr/>
          <p:nvPr/>
        </p:nvPicPr>
        <p:blipFill>
          <a:blip r:embed="rId6" cstate="print"/>
          <a:srcRect t="9922" b="10702"/>
          <a:stretch>
            <a:fillRect/>
          </a:stretch>
        </p:blipFill>
        <p:spPr bwMode="auto">
          <a:xfrm>
            <a:off x="1214414" y="3929066"/>
            <a:ext cx="2156263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357958"/>
            <a:ext cx="8964488" cy="50004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2300" b="1" i="1" dirty="0" smtClean="0"/>
              <a:t>Более 20 дворянских усадеб</a:t>
            </a:r>
            <a:endParaRPr lang="ru-RU" sz="2300" b="1" i="1" dirty="0"/>
          </a:p>
        </p:txBody>
      </p:sp>
      <p:sp>
        <p:nvSpPr>
          <p:cNvPr id="4" name="Овал 3"/>
          <p:cNvSpPr/>
          <p:nvPr/>
        </p:nvSpPr>
        <p:spPr>
          <a:xfrm>
            <a:off x="0" y="1785926"/>
            <a:ext cx="2376264" cy="18002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endParaRPr lang="ru-RU" b="1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767736" y="0"/>
            <a:ext cx="2376264" cy="18002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000100" y="0"/>
            <a:ext cx="2376264" cy="18002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476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9848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A0000"/>
                </a:solidFill>
              </a:rPr>
              <a:t>Рекреационный и спортивный туризм</a:t>
            </a:r>
            <a:endParaRPr lang="ru-RU" b="1" dirty="0">
              <a:solidFill>
                <a:srgbClr val="9A0000"/>
              </a:solidFill>
            </a:endParaRPr>
          </a:p>
        </p:txBody>
      </p:sp>
      <p:pic>
        <p:nvPicPr>
          <p:cNvPr id="5122" name="Picture 2" descr="http://forest-lipetsk.ru/wp-content/uploads/2012/03/IMG_76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571612"/>
            <a:ext cx="3693191" cy="2460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Тематический йога сплав-семинар &quot;Долина свободы&quot; - расписание - Eiyoo - йога-студия и вег-кафе на Ленинском проспекте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4214818"/>
            <a:ext cx="3693191" cy="2459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E:\Фотоконкурс\Калугин Роман Сергеевич\Воргольские скалы\_77A71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607355"/>
            <a:ext cx="3286148" cy="4928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1056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A0000"/>
                </a:solidFill>
              </a:rPr>
              <a:t>Курорт  «</a:t>
            </a:r>
            <a:r>
              <a:rPr lang="ru-RU" b="1" dirty="0">
                <a:solidFill>
                  <a:srgbClr val="9A0000"/>
                </a:solidFill>
              </a:rPr>
              <a:t>Липецкие минеральные воды</a:t>
            </a:r>
            <a:r>
              <a:rPr lang="ru-RU" b="1" dirty="0" smtClean="0">
                <a:solidFill>
                  <a:srgbClr val="9A0000"/>
                </a:solidFill>
              </a:rPr>
              <a:t>»  открыт в  1805 г.</a:t>
            </a:r>
            <a:endParaRPr lang="ru-RU" b="1" dirty="0">
              <a:solidFill>
                <a:srgbClr val="9A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7" y="5805264"/>
            <a:ext cx="8693427" cy="9361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Лечебные </a:t>
            </a:r>
            <a:r>
              <a:rPr lang="ru-RU" dirty="0"/>
              <a:t>свойства </a:t>
            </a:r>
            <a:r>
              <a:rPr lang="ru-RU" dirty="0" smtClean="0"/>
              <a:t>воды подтверждены:</a:t>
            </a:r>
          </a:p>
          <a:p>
            <a:pPr>
              <a:buFontTx/>
              <a:buChar char="-"/>
            </a:pPr>
            <a:r>
              <a:rPr lang="ru-RU" dirty="0" smtClean="0"/>
              <a:t>Всемирная бальнеологическая выставка </a:t>
            </a:r>
            <a:r>
              <a:rPr lang="ru-RU" dirty="0"/>
              <a:t>в Спа (</a:t>
            </a:r>
            <a:r>
              <a:rPr lang="ru-RU" dirty="0" smtClean="0"/>
              <a:t>Бельгия, 1907 г.) </a:t>
            </a:r>
          </a:p>
          <a:p>
            <a:pPr>
              <a:buFontTx/>
              <a:buChar char="-"/>
            </a:pPr>
            <a:r>
              <a:rPr lang="ru-RU" dirty="0" smtClean="0"/>
              <a:t>Всероссийская гигиеническая выставка </a:t>
            </a:r>
            <a:r>
              <a:rPr lang="ru-RU" dirty="0"/>
              <a:t>в </a:t>
            </a:r>
            <a:r>
              <a:rPr lang="ru-RU" dirty="0" smtClean="0"/>
              <a:t>Санкт -Петербурге (1913 г.)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2838" y="2036483"/>
            <a:ext cx="5832648" cy="3416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 dirty="0"/>
              <a:t>к</a:t>
            </a:r>
            <a:r>
              <a:rPr lang="ru-RU" sz="2400" dirty="0" smtClean="0"/>
              <a:t>ислородные  </a:t>
            </a:r>
            <a:r>
              <a:rPr lang="ru-RU" sz="2400" dirty="0"/>
              <a:t>фитококтейли и </a:t>
            </a:r>
            <a:r>
              <a:rPr lang="ru-RU" sz="2400" dirty="0" smtClean="0"/>
              <a:t>ингаляции;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сухие  углекислые ванны;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грязелечение;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водолечение</a:t>
            </a:r>
            <a:r>
              <a:rPr lang="ru-RU" sz="2400" dirty="0"/>
              <a:t>: ванны </a:t>
            </a:r>
            <a:r>
              <a:rPr lang="ru-RU" sz="2400" dirty="0" smtClean="0"/>
              <a:t> (</a:t>
            </a:r>
            <a:r>
              <a:rPr lang="ru-RU" sz="2400" dirty="0"/>
              <a:t>минеральные, жемчужные, йод-бромные, </a:t>
            </a:r>
            <a:r>
              <a:rPr lang="ru-RU" sz="2400" dirty="0" smtClean="0"/>
              <a:t> углекислые</a:t>
            </a:r>
            <a:r>
              <a:rPr lang="ru-RU" sz="2400" dirty="0"/>
              <a:t>, </a:t>
            </a:r>
            <a:r>
              <a:rPr lang="ru-RU" sz="2400" dirty="0" smtClean="0"/>
              <a:t>соляные</a:t>
            </a:r>
            <a:r>
              <a:rPr lang="en-US" sz="2400" dirty="0" smtClean="0"/>
              <a:t>)</a:t>
            </a:r>
            <a:r>
              <a:rPr lang="ru-RU" sz="2400" dirty="0" smtClean="0"/>
              <a:t>,  минеральный бассейн;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души</a:t>
            </a:r>
            <a:r>
              <a:rPr lang="ru-RU" sz="2400" dirty="0"/>
              <a:t>: </a:t>
            </a:r>
            <a:r>
              <a:rPr lang="ru-RU" sz="2400" dirty="0" smtClean="0"/>
              <a:t> циркулярный</a:t>
            </a:r>
            <a:r>
              <a:rPr lang="ru-RU" sz="2400" dirty="0"/>
              <a:t>, </a:t>
            </a:r>
            <a:r>
              <a:rPr lang="ru-RU" sz="2400" dirty="0" smtClean="0"/>
              <a:t> восходящий</a:t>
            </a:r>
            <a:r>
              <a:rPr lang="ru-RU" sz="2400" dirty="0"/>
              <a:t>, Шарко.</a:t>
            </a:r>
          </a:p>
        </p:txBody>
      </p:sp>
      <p:pic>
        <p:nvPicPr>
          <p:cNvPr id="1026" name="Picture 2" descr="http://volgazdravnica.ru/upload/medialibrary/733/73384404742f62e0997856a6c34fc07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15" y="3933056"/>
            <a:ext cx="240356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ostinas.com/wp-content/uploads/2013/12/polt-cr2_236-web_10_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15" y="1944643"/>
            <a:ext cx="2592216" cy="18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2877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989034"/>
          </a:xfrm>
        </p:spPr>
        <p:txBody>
          <a:bodyPr>
            <a:normAutofit/>
          </a:bodyPr>
          <a:lstStyle/>
          <a:p>
            <a:r>
              <a:rPr lang="ru-RU" sz="4200" b="1" dirty="0" smtClean="0"/>
              <a:t>2  Центра  развития  туризма </a:t>
            </a:r>
            <a:endParaRPr lang="ru-RU" sz="4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357298"/>
            <a:ext cx="4572032" cy="419736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Центр кластерного развития туризма: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/>
              <a:t>Кластеризация туризма;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/>
              <a:t>Развитие инфраструктуры туризма;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/>
              <a:t>Привлечение инвестиций в сферу туризма.</a:t>
            </a:r>
          </a:p>
          <a:p>
            <a:pPr algn="ctr"/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428736"/>
            <a:ext cx="4357718" cy="435771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Центр событийного туризма: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/>
              <a:t>Организация</a:t>
            </a:r>
            <a:r>
              <a:rPr lang="en-US" dirty="0" smtClean="0"/>
              <a:t>  </a:t>
            </a:r>
            <a:r>
              <a:rPr lang="ru-RU" dirty="0" smtClean="0"/>
              <a:t>и проведение фестивалей;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/>
              <a:t>Разработка и продвижение туристских маршрутов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5" name="Рисунок 4" descr="F:\КОМПЬЮТЕР\ФОТО\МИТТи Интурмаркет 2015\Интурмаркет\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5072074"/>
            <a:ext cx="2428892" cy="1612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C:\Users\Сергей\Desktop\investitsii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5072074"/>
            <a:ext cx="2874930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:\КОМПЬЮТЕР\ФОТО\Антоновские яблоки\DSC05252.JPG"/>
          <p:cNvPicPr/>
          <p:nvPr/>
        </p:nvPicPr>
        <p:blipFill>
          <a:blip r:embed="rId5" cstate="print"/>
          <a:srcRect l="17342" t="26814" r="30806"/>
          <a:stretch>
            <a:fillRect/>
          </a:stretch>
        </p:blipFill>
        <p:spPr bwMode="auto">
          <a:xfrm>
            <a:off x="7572396" y="4786322"/>
            <a:ext cx="1155940" cy="10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F:\РАБОЧИЙ СТОЛ\Потенциальному инвестору\документы инвестору\Для рассылки\схемы кластеров\АТК Задонщина.jpg"/>
          <p:cNvPicPr/>
          <p:nvPr/>
        </p:nvPicPr>
        <p:blipFill>
          <a:blip r:embed="rId6" cstate="print"/>
          <a:srcRect l="20557"/>
          <a:stretch>
            <a:fillRect/>
          </a:stretch>
        </p:blipFill>
        <p:spPr bwMode="auto">
          <a:xfrm>
            <a:off x="214282" y="4714884"/>
            <a:ext cx="1212795" cy="10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Направления для развития въездного туризма в районах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511494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Кросс-региональные турмаршруты для детей и взрослых  (Тульская, Рязанская, Курская, Белгородская и др. области).</a:t>
            </a:r>
          </a:p>
          <a:p>
            <a:r>
              <a:rPr lang="ru-RU" dirty="0" smtClean="0"/>
              <a:t>Квалифицированные экскурсоводы в районах. Единая база данных по экскурсоводам.</a:t>
            </a:r>
          </a:p>
          <a:p>
            <a:r>
              <a:rPr lang="ru-RU" dirty="0" smtClean="0"/>
              <a:t>Мобильные путеводители для телефонов и планшетов.</a:t>
            </a:r>
          </a:p>
          <a:p>
            <a:r>
              <a:rPr lang="ru-RU" dirty="0" smtClean="0"/>
              <a:t>Внутриобластная навигация: </a:t>
            </a:r>
          </a:p>
          <a:p>
            <a:pPr lvl="1"/>
            <a:r>
              <a:rPr lang="ru-RU" dirty="0" smtClean="0"/>
              <a:t>установка дорожных указателей к объектам туристского показа;</a:t>
            </a:r>
          </a:p>
          <a:p>
            <a:pPr lvl="1"/>
            <a:r>
              <a:rPr lang="en-US" dirty="0" smtClean="0"/>
              <a:t>QR-</a:t>
            </a:r>
            <a:r>
              <a:rPr lang="ru-RU" dirty="0" smtClean="0"/>
              <a:t>коды.</a:t>
            </a:r>
            <a:endParaRPr lang="ru-RU" dirty="0"/>
          </a:p>
        </p:txBody>
      </p:sp>
      <p:pic>
        <p:nvPicPr>
          <p:cNvPr id="5123" name="Picture 3" descr="C:\Users\Сергей\Desktop\Aren.png"/>
          <p:cNvPicPr>
            <a:picLocks noChangeAspect="1" noChangeArrowheads="1"/>
          </p:cNvPicPr>
          <p:nvPr/>
        </p:nvPicPr>
        <p:blipFill>
          <a:blip r:embed="rId3" cstate="print"/>
          <a:srcRect l="6250" t="20000" r="6250" b="20000"/>
          <a:stretch>
            <a:fillRect/>
          </a:stretch>
        </p:blipFill>
        <p:spPr bwMode="auto">
          <a:xfrm>
            <a:off x="4143340" y="5714992"/>
            <a:ext cx="4000560" cy="9144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b="1" dirty="0" smtClean="0"/>
              <a:t>Автотуризм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42910" y="857232"/>
            <a:ext cx="8229600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algn="r"/>
            <a:r>
              <a:rPr lang="ru-RU" sz="4400" i="1" dirty="0" smtClean="0"/>
              <a:t>«Автотурист - человек, который проехал 5000 километров для того, чтобы сфотографироваться на фоне своей машины».</a:t>
            </a:r>
            <a:endParaRPr lang="ru-RU" sz="4400" i="1" dirty="0"/>
          </a:p>
        </p:txBody>
      </p:sp>
      <p:pic>
        <p:nvPicPr>
          <p:cNvPr id="4097" name="Picture 1" descr="C:\Users\Сергей\Desktop\image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643182"/>
            <a:ext cx="3000396" cy="266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57158" y="2500306"/>
            <a:ext cx="5572164" cy="4071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/>
            <a:r>
              <a:rPr lang="ru-RU" sz="4400" b="1" dirty="0" err="1" smtClean="0"/>
              <a:t>Автотуристские</a:t>
            </a:r>
            <a:r>
              <a:rPr lang="ru-RU" sz="4400" b="1" dirty="0" smtClean="0"/>
              <a:t> кластеры:</a:t>
            </a:r>
          </a:p>
          <a:p>
            <a:pPr algn="ctr"/>
            <a:endParaRPr lang="ru-RU" sz="4400" b="1" dirty="0" smtClean="0"/>
          </a:p>
          <a:p>
            <a:pPr algn="ctr"/>
            <a:r>
              <a:rPr lang="ru-RU" sz="4400" b="1" dirty="0" smtClean="0"/>
              <a:t>«Задонщина»</a:t>
            </a:r>
            <a:r>
              <a:rPr lang="ru-RU" sz="4400" dirty="0" smtClean="0"/>
              <a:t> </a:t>
            </a:r>
          </a:p>
          <a:p>
            <a:pPr algn="ctr"/>
            <a:r>
              <a:rPr lang="ru-RU" sz="4400" dirty="0" smtClean="0"/>
              <a:t>(трасса М4 «Дон»);  </a:t>
            </a:r>
          </a:p>
          <a:p>
            <a:pPr algn="ctr"/>
            <a:endParaRPr lang="ru-RU" sz="4400" b="1" dirty="0" smtClean="0"/>
          </a:p>
          <a:p>
            <a:pPr algn="ctr"/>
            <a:r>
              <a:rPr lang="ru-RU" sz="4400" b="1" dirty="0" smtClean="0"/>
              <a:t>«</a:t>
            </a:r>
            <a:r>
              <a:rPr lang="ru-RU" sz="4400" b="1" dirty="0" err="1" smtClean="0"/>
              <a:t>Ораниенбург</a:t>
            </a:r>
            <a:r>
              <a:rPr lang="ru-RU" sz="4400" b="1" dirty="0" smtClean="0"/>
              <a:t>» </a:t>
            </a:r>
            <a:r>
              <a:rPr lang="ru-RU" sz="4400" dirty="0" smtClean="0"/>
              <a:t>(трасса М6 «Каспий»)</a:t>
            </a:r>
            <a:endParaRPr lang="ru-RU" sz="4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5900737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«Задонщина»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для инвестора - это: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4488" y="1500174"/>
            <a:ext cx="4135229" cy="329697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marL="0" indent="0">
              <a:buFont typeface="Wingdings" pitchFamily="2" charset="2"/>
              <a:buChar char="Ø"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000 авто / сутки в 1-ом направлении по федеральной трассе «М4-Дон»</a:t>
            </a:r>
          </a:p>
          <a:p>
            <a:pPr marL="0" indent="0">
              <a:buFont typeface="Wingdings" pitchFamily="2" charset="2"/>
              <a:buChar char="Ø"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Готовая инфраструктура для всех объектов в кластере</a:t>
            </a:r>
          </a:p>
          <a:p>
            <a:pPr marL="0" indent="0">
              <a:buFont typeface="Wingdings" pitchFamily="2" charset="2"/>
              <a:buChar char="Ø"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Широкий набор преференций для инвестора</a:t>
            </a:r>
          </a:p>
        </p:txBody>
      </p:sp>
      <p:pic>
        <p:nvPicPr>
          <p:cNvPr id="5" name="Рисунок 4" descr="http://spox.ru/uploads/classification/cards/m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27" t="17091" r="13092" b="15636"/>
          <a:stretch/>
        </p:blipFill>
        <p:spPr bwMode="auto">
          <a:xfrm>
            <a:off x="2393503" y="2393699"/>
            <a:ext cx="399071" cy="362146"/>
          </a:xfrm>
          <a:prstGeom prst="hexagon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 descr="http://spox.ru/uploads/classification/cards/m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27" t="17091" r="13092" b="15636"/>
          <a:stretch/>
        </p:blipFill>
        <p:spPr bwMode="auto">
          <a:xfrm>
            <a:off x="683568" y="764704"/>
            <a:ext cx="399071" cy="362146"/>
          </a:xfrm>
          <a:prstGeom prst="hexagon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Рисунок 6" descr="http://spox.ru/uploads/classification/cards/m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27" t="17091" r="13092" b="15636"/>
          <a:stretch/>
        </p:blipFill>
        <p:spPr bwMode="auto">
          <a:xfrm>
            <a:off x="2820938" y="5157192"/>
            <a:ext cx="399071" cy="362146"/>
          </a:xfrm>
          <a:prstGeom prst="hexagon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81658" y="935156"/>
            <a:ext cx="1710916" cy="2407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</a:rPr>
              <a:t>Санкт-Петербург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92574" y="2454397"/>
            <a:ext cx="1023342" cy="2407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</a:rPr>
              <a:t>Москва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31840" y="3390704"/>
            <a:ext cx="1368152" cy="6480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АТК «Задонщина»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>
            <a:off x="2792574" y="3605582"/>
            <a:ext cx="312135" cy="2183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20009" y="5217890"/>
            <a:ext cx="1279983" cy="30144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Ростов-на-Дону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9632" y="5930030"/>
            <a:ext cx="1690736" cy="4705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Курорты Краснодарского края</a:t>
            </a:r>
            <a:endParaRPr lang="ru-RU" sz="12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73710" y="5805264"/>
            <a:ext cx="1606402" cy="434543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Курорты Северного Кавказа</a:t>
            </a:r>
            <a:endParaRPr lang="ru-RU" sz="1200" b="1" dirty="0"/>
          </a:p>
        </p:txBody>
      </p:sp>
      <p:pic>
        <p:nvPicPr>
          <p:cNvPr id="16" name="Рисунок 15" descr="http://abali.ru/wp-content/uploads/2011/01/emblema_olimpiada_sochi_2014.png"/>
          <p:cNvPicPr/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04" y="6419827"/>
            <a:ext cx="1151264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>
          <a:xfrm>
            <a:off x="3305148" y="5999057"/>
            <a:ext cx="668562" cy="2407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rgbClr val="0033CC"/>
                </a:solidFill>
              </a:rPr>
              <a:t>Сочи</a:t>
            </a:r>
            <a:endParaRPr lang="ru-RU" sz="1300" b="1" dirty="0">
              <a:solidFill>
                <a:srgbClr val="0033CC"/>
              </a:solidFill>
            </a:endParaRPr>
          </a:p>
        </p:txBody>
      </p:sp>
      <p:pic>
        <p:nvPicPr>
          <p:cNvPr id="8" name="Рисунок 7" descr="http://spox.ru/uploads/classification/cards/m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27" t="17091" r="13092" b="15636"/>
          <a:stretch/>
        </p:blipFill>
        <p:spPr bwMode="auto">
          <a:xfrm>
            <a:off x="3058260" y="6165304"/>
            <a:ext cx="399071" cy="362146"/>
          </a:xfrm>
          <a:prstGeom prst="hexagon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80297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07504" y="214289"/>
            <a:ext cx="9001000" cy="64294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b="1" dirty="0" smtClean="0">
              <a:solidFill>
                <a:srgbClr val="002060"/>
              </a:solidFill>
              <a:latin typeface="+mj-lt"/>
              <a:ea typeface="+mj-ea"/>
              <a:cs typeface="Arial" pitchFamily="34" charset="0"/>
            </a:endParaRPr>
          </a:p>
          <a:p>
            <a:pPr algn="ctr"/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«Задонщина» </a:t>
            </a:r>
            <a:r>
              <a:rPr lang="ru-RU" sz="2500" b="1" dirty="0" smtClean="0">
                <a:solidFill>
                  <a:srgbClr val="002060"/>
                </a:solidFill>
                <a:latin typeface="+mj-lt"/>
                <a:ea typeface="+mj-ea"/>
                <a:cs typeface="Arial" pitchFamily="34" charset="0"/>
              </a:rPr>
              <a:t> - это </a:t>
            </a:r>
            <a:r>
              <a:rPr lang="ru-RU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" pitchFamily="34" charset="0"/>
              </a:rPr>
              <a:t>60</a:t>
            </a:r>
            <a:r>
              <a:rPr lang="ru-RU" sz="2500" b="1" dirty="0" smtClean="0">
                <a:solidFill>
                  <a:srgbClr val="002060"/>
                </a:solidFill>
                <a:latin typeface="+mj-lt"/>
                <a:ea typeface="+mj-ea"/>
                <a:cs typeface="Arial" pitchFamily="34" charset="0"/>
              </a:rPr>
              <a:t> инвестиционных площадок:</a:t>
            </a:r>
          </a:p>
          <a:p>
            <a:pPr algn="ctr"/>
            <a:endParaRPr lang="ru-RU" sz="1000" b="1" dirty="0">
              <a:solidFill>
                <a:srgbClr val="002060"/>
              </a:solidFill>
              <a:latin typeface="+mj-lt"/>
              <a:ea typeface="+mj-ea"/>
              <a:cs typeface="Arial" pitchFamily="34" charset="0"/>
            </a:endParaRPr>
          </a:p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+mj-lt"/>
                <a:ea typeface="+mj-ea"/>
                <a:cs typeface="Arial" pitchFamily="34" charset="0"/>
              </a:rPr>
              <a:t> </a:t>
            </a:r>
            <a:endParaRPr lang="ru-RU" sz="2500" b="1" dirty="0">
              <a:solidFill>
                <a:srgbClr val="002060"/>
              </a:solidFill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504" y="1628800"/>
            <a:ext cx="4299396" cy="19700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ru-RU" sz="1400" b="1" dirty="0"/>
          </a:p>
        </p:txBody>
      </p:sp>
      <p:sp>
        <p:nvSpPr>
          <p:cNvPr id="12" name="AutoShape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7504" y="908720"/>
            <a:ext cx="4299396" cy="576263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Рекреационно-оздоровительные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комплексы</a:t>
            </a:r>
          </a:p>
        </p:txBody>
      </p:sp>
      <p:sp>
        <p:nvSpPr>
          <p:cNvPr id="13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7506" y="4479528"/>
            <a:ext cx="4299394" cy="2191147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marL="174625" indent="-174625">
              <a:buFontTx/>
              <a:buChar char="•"/>
            </a:pPr>
            <a:endParaRPr lang="ru-RU" sz="1200" b="1" dirty="0">
              <a:latin typeface="Tahoma" pitchFamily="34" charset="0"/>
            </a:endParaRPr>
          </a:p>
        </p:txBody>
      </p:sp>
      <p:sp>
        <p:nvSpPr>
          <p:cNvPr id="14" name="AutoShape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7505" y="3861866"/>
            <a:ext cx="4299395" cy="503238"/>
          </a:xfrm>
          <a:prstGeom prst="roundRect">
            <a:avLst>
              <a:gd name="adj" fmla="val 16667"/>
            </a:avLst>
          </a:prstGeom>
          <a:solidFill>
            <a:srgbClr val="FF99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Развлекательная инфраструктура</a:t>
            </a:r>
          </a:p>
        </p:txBody>
      </p:sp>
      <p:sp>
        <p:nvSpPr>
          <p:cNvPr id="15" name="Rectangle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16338" y="1628801"/>
            <a:ext cx="4248150" cy="197008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marL="174625" indent="-174625">
              <a:buFontTx/>
              <a:buChar char="•"/>
            </a:pPr>
            <a:endParaRPr lang="ru-RU" sz="1200" b="1" dirty="0">
              <a:latin typeface="Tahoma" pitchFamily="34" charset="0"/>
            </a:endParaRPr>
          </a:p>
          <a:p>
            <a:pPr marL="174625" indent="-174625">
              <a:buFontTx/>
              <a:buChar char="•"/>
            </a:pPr>
            <a:endParaRPr lang="ru-RU" sz="1200" b="1" dirty="0">
              <a:latin typeface="Tahoma" pitchFamily="34" charset="0"/>
            </a:endParaRPr>
          </a:p>
        </p:txBody>
      </p:sp>
      <p:sp>
        <p:nvSpPr>
          <p:cNvPr id="16" name="AutoShap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16338" y="908720"/>
            <a:ext cx="4248150" cy="57467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Оздоровительная и спортивная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инфраструктура</a:t>
            </a:r>
          </a:p>
        </p:txBody>
      </p:sp>
      <p:sp>
        <p:nvSpPr>
          <p:cNvPr id="17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16338" y="4479528"/>
            <a:ext cx="4248150" cy="219114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marL="174625" indent="-174625">
              <a:buFontTx/>
              <a:buChar char="•"/>
            </a:pPr>
            <a:endParaRPr lang="ru-RU" sz="1200" b="1" dirty="0">
              <a:latin typeface="Tahoma" pitchFamily="34" charset="0"/>
            </a:endParaRPr>
          </a:p>
        </p:txBody>
      </p:sp>
      <p:sp>
        <p:nvSpPr>
          <p:cNvPr id="18" name="AutoShape 1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16338" y="3861867"/>
            <a:ext cx="4248150" cy="50323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Прочая инфраструктура</a:t>
            </a:r>
          </a:p>
        </p:txBody>
      </p:sp>
      <p:pic>
        <p:nvPicPr>
          <p:cNvPr id="19" name="Picture 3" descr="C:\Documents and Settings\d.yudashkin\Рабочий стол\АТК Задонщина\Бизнес-планы Задонщина\БП МФК\Торговый центр\08.07.2013\444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65" y="4509120"/>
            <a:ext cx="2897535" cy="218353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Dcsrv\fileshare\Construction Department\Задонщина\Альбом\1 view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1700807"/>
            <a:ext cx="2427189" cy="180344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d.yudashkin\Рабочий стол\АТК Задонщина\Презентации\МФК\Автосалон\Финанльная версия\А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552" y="4509120"/>
            <a:ext cx="2863952" cy="212903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\\Dcsrv\fileshare\Construction Department\Задонщина\Альбом\Horse-racing-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1714488"/>
            <a:ext cx="2016224" cy="173143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423" y="1643051"/>
            <a:ext cx="2259437" cy="2227139"/>
          </a:xfrm>
          <a:prstGeom prst="rect">
            <a:avLst/>
          </a:prstGeom>
        </p:spPr>
        <p:txBody>
          <a:bodyPr wrap="square" lIns="36000" tIns="36000" bIns="36000">
            <a:spAutoFit/>
          </a:bodyPr>
          <a:lstStyle/>
          <a:p>
            <a:pPr marL="171450" lvl="0" indent="-171450"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гостиничный комплекс</a:t>
            </a:r>
          </a:p>
          <a:p>
            <a:pPr marL="171450" lvl="0" indent="-171450"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кафе и рестораны</a:t>
            </a:r>
          </a:p>
          <a:p>
            <a:pPr marL="171450" lvl="0" indent="-171450"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автопарковка 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культурно-развлекательный комплекс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трасса для дрэг-рейсинга</a:t>
            </a:r>
            <a:endParaRPr lang="ru-RU" sz="1500" b="1" dirty="0">
              <a:solidFill>
                <a:srgbClr val="002060"/>
              </a:solidFill>
              <a:cs typeface="Arial" pitchFamily="34" charset="0"/>
            </a:endParaRPr>
          </a:p>
          <a:p>
            <a:pPr marL="171450" lvl="0" indent="-171450">
              <a:buFont typeface="Wingdings" pitchFamily="2" charset="2"/>
              <a:buChar char="Ø"/>
            </a:pPr>
            <a:endParaRPr lang="ru-RU" sz="10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marL="171450" lvl="0" indent="-171450">
              <a:buFont typeface="Wingdings" pitchFamily="2" charset="2"/>
              <a:buChar char="Ø"/>
            </a:pPr>
            <a:endParaRPr lang="ru-RU" sz="10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6338" y="4677989"/>
            <a:ext cx="1943894" cy="1919363"/>
          </a:xfrm>
          <a:prstGeom prst="rect">
            <a:avLst/>
          </a:prstGeom>
        </p:spPr>
        <p:txBody>
          <a:bodyPr wrap="square" lIns="36000" tIns="36000" bIns="36000">
            <a:spAutoFit/>
          </a:bodyPr>
          <a:lstStyle/>
          <a:p>
            <a:pPr marL="171450" lvl="0" indent="-171450"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стоянка </a:t>
            </a:r>
            <a:r>
              <a:rPr lang="ru-RU" sz="1500" b="1" dirty="0">
                <a:solidFill>
                  <a:srgbClr val="002060"/>
                </a:solidFill>
                <a:cs typeface="Arial" pitchFamily="34" charset="0"/>
              </a:rPr>
              <a:t>для грузового </a:t>
            </a: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автотранспорта</a:t>
            </a:r>
          </a:p>
          <a:p>
            <a:pPr marL="171450" lvl="0" indent="-171450"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автомойка</a:t>
            </a:r>
          </a:p>
          <a:p>
            <a:pPr marL="171450" lvl="0" indent="-171450"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стоянка </a:t>
            </a:r>
            <a:r>
              <a:rPr lang="ru-RU" sz="1500" b="1" dirty="0">
                <a:solidFill>
                  <a:srgbClr val="002060"/>
                </a:solidFill>
                <a:cs typeface="Arial" pitchFamily="34" charset="0"/>
              </a:rPr>
              <a:t>для </a:t>
            </a: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автодомов</a:t>
            </a:r>
          </a:p>
          <a:p>
            <a:pPr marL="171450" lvl="0" indent="-171450"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станция техобслуживания</a:t>
            </a:r>
            <a:endParaRPr lang="ru-RU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05221" y="1714488"/>
            <a:ext cx="2286000" cy="1611586"/>
          </a:xfrm>
          <a:prstGeom prst="rect">
            <a:avLst/>
          </a:prstGeom>
        </p:spPr>
        <p:txBody>
          <a:bodyPr wrap="square" lIns="36000" tIns="36000" bIns="3600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cs typeface="Arial" pitchFamily="34" charset="0"/>
              </a:rPr>
              <a:t>центр конного </a:t>
            </a: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спорта</a:t>
            </a:r>
            <a:endParaRPr lang="ru-RU" sz="1500" b="1" dirty="0">
              <a:solidFill>
                <a:srgbClr val="002060"/>
              </a:solidFill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аквапарк</a:t>
            </a:r>
            <a:endParaRPr lang="ru-RU" sz="1500" b="1" dirty="0">
              <a:solidFill>
                <a:srgbClr val="002060"/>
              </a:solidFill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яхт-клуб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центр </a:t>
            </a:r>
            <a:r>
              <a:rPr lang="ru-RU" sz="1500" b="1" dirty="0">
                <a:solidFill>
                  <a:srgbClr val="002060"/>
                </a:solidFill>
                <a:cs typeface="Arial" pitchFamily="34" charset="0"/>
              </a:rPr>
              <a:t>водных видов </a:t>
            </a: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спорта</a:t>
            </a:r>
            <a:endParaRPr lang="ru-RU" sz="1500" b="1" dirty="0">
              <a:solidFill>
                <a:srgbClr val="002060"/>
              </a:solidFill>
              <a:cs typeface="Arial" pitchFamily="34" charset="0"/>
            </a:endParaRPr>
          </a:p>
          <a:p>
            <a:pPr marL="171450" lvl="0" indent="-171450"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горнолыжная трасса</a:t>
            </a:r>
            <a:endParaRPr lang="ru-RU" sz="1500" b="1" dirty="0">
              <a:solidFill>
                <a:srgbClr val="002060"/>
              </a:solidFill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v"/>
            </a:pPr>
            <a:endParaRPr lang="ru-RU" sz="10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3010" y="4653136"/>
            <a:ext cx="1786701" cy="2150195"/>
          </a:xfrm>
          <a:prstGeom prst="rect">
            <a:avLst/>
          </a:prstGeom>
        </p:spPr>
        <p:txBody>
          <a:bodyPr wrap="square" lIns="36000" tIns="36000" bIns="3600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торгово-развлекательный центр</a:t>
            </a:r>
            <a:endParaRPr lang="ru-RU" sz="1500" b="1" dirty="0">
              <a:solidFill>
                <a:srgbClr val="002060"/>
              </a:solidFill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стрелковый клуб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информационно-туристический центр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2060"/>
                </a:solidFill>
                <a:cs typeface="Arial" pitchFamily="34" charset="0"/>
              </a:rPr>
              <a:t>сувенирная лавка</a:t>
            </a:r>
            <a:endParaRPr lang="ru-RU" sz="1500" b="1" dirty="0">
              <a:solidFill>
                <a:srgbClr val="002060"/>
              </a:solidFill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Ø"/>
            </a:pPr>
            <a:endParaRPr lang="ru-RU" sz="15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63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929718" cy="72547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Автотуристский кластер «</a:t>
            </a:r>
            <a:r>
              <a:rPr lang="ru-RU" sz="3600" b="1" dirty="0" err="1" smtClean="0"/>
              <a:t>Ораниенбург</a:t>
            </a:r>
            <a:r>
              <a:rPr lang="ru-RU" sz="3600" b="1" dirty="0" smtClean="0"/>
              <a:t>»</a:t>
            </a:r>
          </a:p>
        </p:txBody>
      </p:sp>
      <p:pic>
        <p:nvPicPr>
          <p:cNvPr id="10" name="Picture 4" descr="C:\Documents and Settings\e.donskoy\Рабочий стол\Ораниенбург-Лист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928670"/>
            <a:ext cx="8358246" cy="572585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Туристско-рекреационный кластер «Елец»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5786" y="1500174"/>
            <a:ext cx="7929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3000" dirty="0" smtClean="0"/>
              <a:t>«Набережная реки Быстрая Сосна. Театрально-концертный комплекс в городе Елец» </a:t>
            </a:r>
            <a:endParaRPr lang="ru-RU" sz="3000" dirty="0"/>
          </a:p>
        </p:txBody>
      </p:sp>
      <p:pic>
        <p:nvPicPr>
          <p:cNvPr id="15" name="Picture 3" descr="C:\Documents and Settings\K.Sholnina\Мои документы\САЙТ НИЦИТ\ЦИТГРАДО\Концепция набережной ТРК елец\макет 2.png"/>
          <p:cNvPicPr>
            <a:picLocks noChangeAspect="1" noChangeArrowheads="1"/>
          </p:cNvPicPr>
          <p:nvPr/>
        </p:nvPicPr>
        <p:blipFill rotWithShape="1">
          <a:blip r:embed="rId3" cstate="print">
            <a:lum bright="-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4"/>
          <a:stretch/>
        </p:blipFill>
        <p:spPr bwMode="auto">
          <a:xfrm>
            <a:off x="214282" y="2643182"/>
            <a:ext cx="4714908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072066" y="2928934"/>
            <a:ext cx="3857652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500" dirty="0" smtClean="0">
                <a:latin typeface="Hypatia Sans Pro" pitchFamily="34" charset="0"/>
              </a:rPr>
              <a:t>Проект театрально-сценического комплекса на 2 000 человек. Прототип - «плавучая» сцена в австрийском городе </a:t>
            </a:r>
            <a:r>
              <a:rPr lang="ru-RU" sz="2500" dirty="0" err="1" smtClean="0">
                <a:latin typeface="Hypatia Sans Pro" pitchFamily="34" charset="0"/>
              </a:rPr>
              <a:t>Брегенце</a:t>
            </a:r>
            <a:r>
              <a:rPr lang="ru-RU" sz="2500" dirty="0" smtClean="0">
                <a:latin typeface="Hypatia Sans Pro" pitchFamily="34" charset="0"/>
              </a:rPr>
              <a:t>, где проходит крупнейший в Европе оперный фестиваль.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0"/>
            <a:ext cx="837247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Сфера  туризма в Липецкой  области</a:t>
            </a:r>
            <a:endParaRPr lang="ru-RU" b="1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571472" y="1000108"/>
          <a:ext cx="8143932" cy="5857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Autofit/>
          </a:bodyPr>
          <a:lstStyle/>
          <a:p>
            <a:r>
              <a:rPr lang="ru-RU" sz="3700" b="1" dirty="0" smtClean="0"/>
              <a:t>Другие направления для инвестирования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0"/>
            <a:ext cx="8715436" cy="542928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Инвестиционные  проекты  в кластерах: гостиницы, объекты питания, развлечения, отдыха и рекреации.</a:t>
            </a:r>
          </a:p>
          <a:p>
            <a:r>
              <a:rPr lang="ru-RU" dirty="0" smtClean="0"/>
              <a:t>Строительство и оборудование:</a:t>
            </a:r>
          </a:p>
          <a:p>
            <a:pPr lvl="1"/>
            <a:r>
              <a:rPr lang="ru-RU" dirty="0" smtClean="0"/>
              <a:t>парковок возле объектов туристского показа;</a:t>
            </a:r>
          </a:p>
          <a:p>
            <a:pPr lvl="1"/>
            <a:r>
              <a:rPr lang="ru-RU" dirty="0" smtClean="0"/>
              <a:t>мест личной гигиены на точках показа, на трассах; </a:t>
            </a:r>
          </a:p>
          <a:p>
            <a:r>
              <a:rPr lang="ru-RU" dirty="0" smtClean="0"/>
              <a:t>Строительство и стандартизация:</a:t>
            </a:r>
          </a:p>
          <a:p>
            <a:pPr lvl="1"/>
            <a:r>
              <a:rPr lang="ru-RU" dirty="0" smtClean="0"/>
              <a:t>индивидуальных и коллективных средств размещения;</a:t>
            </a:r>
          </a:p>
          <a:p>
            <a:pPr lvl="1"/>
            <a:r>
              <a:rPr lang="ru-RU" dirty="0" smtClean="0"/>
              <a:t>объектов общественного питания.</a:t>
            </a:r>
          </a:p>
          <a:p>
            <a:pPr lvl="0"/>
            <a:r>
              <a:rPr lang="ru-RU" dirty="0" smtClean="0"/>
              <a:t>Создание и продвижение:</a:t>
            </a:r>
          </a:p>
          <a:p>
            <a:pPr lvl="1"/>
            <a:r>
              <a:rPr lang="ru-RU" dirty="0" smtClean="0"/>
              <a:t>единого информационно-рекламного пространства в сфере туризма и рекреации региона;</a:t>
            </a:r>
          </a:p>
          <a:p>
            <a:pPr lvl="1"/>
            <a:r>
              <a:rPr lang="ru-RU" dirty="0" smtClean="0"/>
              <a:t>современных ТИЦ.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38" y="3404"/>
            <a:ext cx="9142328" cy="685459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96737957"/>
              </p:ext>
            </p:extLst>
          </p:nvPr>
        </p:nvGraphicFramePr>
        <p:xfrm>
          <a:off x="0" y="-1"/>
          <a:ext cx="9144000" cy="6765688"/>
        </p:xfrm>
        <a:graphic>
          <a:graphicData uri="http://schemas.openxmlformats.org/drawingml/2006/table">
            <a:tbl>
              <a:tblPr/>
              <a:tblGrid>
                <a:gridCol w="2286097"/>
                <a:gridCol w="797338"/>
                <a:gridCol w="902705"/>
                <a:gridCol w="833266"/>
                <a:gridCol w="950069"/>
                <a:gridCol w="3374525"/>
              </a:tblGrid>
              <a:tr h="369143"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Условия для туристского бизнеса</a:t>
                      </a:r>
                      <a:endParaRPr lang="ru-RU" sz="1300" b="1" i="0" u="none" strike="noStrike" kern="1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Регионы Черноземья России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0" u="none" strike="noStrike" kern="10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068" marR="5306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0722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1" i="0" u="none" strike="noStrike" kern="10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068" marR="5306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Тамбовская </a:t>
                      </a:r>
                      <a:r>
                        <a:rPr lang="ru-RU" sz="1300" b="1" i="0" u="none" strike="noStrike" kern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область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Воронежская область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Белгородская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область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Курская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b="1" i="0" u="none" strike="noStrike" kern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область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u="none" strike="noStrike" kern="10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Липецкая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u="none" strike="noStrike" kern="10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область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323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b="1" i="0" u="none" strike="noStrike" kern="10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Удаленность </a:t>
                      </a:r>
                      <a:r>
                        <a:rPr lang="ru-RU" sz="1300" b="1" i="0" u="none" strike="noStrike" kern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 г. </a:t>
                      </a:r>
                      <a:r>
                        <a:rPr lang="ru-RU" sz="1300" b="1" i="0" u="none" strike="noStrike" kern="1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Москвы</a:t>
                      </a:r>
                      <a:br>
                        <a:rPr lang="ru-RU" sz="1300" b="1" i="0" u="none" strike="noStrike" kern="1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ru-RU" sz="1300" b="1" i="0" u="none" strike="noStrike" kern="1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480 </a:t>
                      </a:r>
                      <a:r>
                        <a:rPr lang="ru-RU" sz="1300" b="1" i="0" u="none" strike="noStrike" kern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км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650 </a:t>
                      </a:r>
                      <a:r>
                        <a:rPr lang="ru-RU" sz="1300" b="1" i="0" u="none" strike="noStrike" kern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км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720 </a:t>
                      </a:r>
                      <a:r>
                        <a:rPr lang="ru-RU" sz="1300" b="1" i="0" u="none" strike="noStrike" kern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км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530 </a:t>
                      </a:r>
                      <a:r>
                        <a:rPr lang="ru-RU" sz="1300" b="1" i="0" u="none" strike="noStrike" kern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км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u="none" strike="noStrike" kern="10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430 </a:t>
                      </a:r>
                      <a:r>
                        <a:rPr lang="ru-RU" sz="1400" b="1" i="0" u="none" strike="noStrike" kern="10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км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2061">
                <a:tc>
                  <a:txBody>
                    <a:bodyPr/>
                    <a:lstStyle/>
                    <a:p>
                      <a:pPr marL="0" algn="l" defTabSz="128016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Участие в </a:t>
                      </a:r>
                      <a:r>
                        <a:rPr lang="ru-RU" sz="1300" b="1" i="0" u="none" strike="noStrike" kern="1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ФЦП</a:t>
                      </a:r>
                      <a:r>
                        <a:rPr lang="ru-RU" sz="1300" b="1" i="0" u="none" strike="noStrike" kern="10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l" defTabSz="128016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300" b="1" i="0" u="none" strike="noStrike" kern="1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внутреннего и въездного туризма в Российской Федерации </a:t>
                      </a:r>
                    </a:p>
                    <a:p>
                      <a:pPr marL="0" algn="l" defTabSz="128016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(2011-2018 годы)»</a:t>
                      </a:r>
                      <a:endParaRPr lang="ru-RU" sz="1300" b="1" i="0" u="none" strike="noStrike" kern="1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kern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2300" b="1" kern="10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kern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2300" b="1" kern="10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kern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2300" b="1" kern="10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kern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2300" b="1" kern="10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000" dirty="0" smtClean="0">
                          <a:solidFill>
                            <a:srgbClr val="7030A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+</a:t>
                      </a:r>
                      <a:endParaRPr lang="ru-RU" sz="2000" b="1" kern="1000" dirty="0">
                        <a:solidFill>
                          <a:srgbClr val="7030A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55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Наличие областной программы развития туризма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kern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+</a:t>
                      </a:r>
                      <a:endParaRPr lang="ru-RU" sz="2300" b="1" kern="10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kern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+</a:t>
                      </a:r>
                      <a:endParaRPr lang="ru-RU" sz="2300" b="1" kern="10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kern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2300" b="1" kern="10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kern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2300" b="1" kern="10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000" dirty="0" smtClean="0">
                          <a:solidFill>
                            <a:srgbClr val="7030A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+</a:t>
                      </a:r>
                      <a:endParaRPr lang="ru-RU" sz="2000" b="1" kern="1000" dirty="0">
                        <a:solidFill>
                          <a:srgbClr val="7030A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038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Условия предоставления земельных участков под объекты туристской инфраструктуры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i="0" u="none" strike="noStrike" kern="10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u="none" strike="noStrike" kern="1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Обычный порядок</a:t>
                      </a:r>
                      <a:endParaRPr lang="ru-RU" sz="1600" b="1" i="0" u="none" strike="noStrike" kern="1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i="0" u="none" strike="noStrike" kern="1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u="none" strike="noStrike" kern="10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Одновременно </a:t>
                      </a:r>
                      <a:r>
                        <a:rPr lang="ru-RU" sz="1400" b="1" i="0" u="none" strike="noStrike" kern="10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 заключением инвестиционных соглашений инвестору предоставляется земельный участок с подведенной инженерной </a:t>
                      </a:r>
                      <a:r>
                        <a:rPr lang="ru-RU" sz="1400" b="1" i="0" u="none" strike="noStrike" kern="10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инфраструктурой</a:t>
                      </a:r>
                      <a:endParaRPr lang="ru-RU" sz="1400" b="1" i="0" u="none" strike="noStrike" kern="10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206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финансирования объектов инженерной инфраструктурой за счет бюджетных средств 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kern="1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Возможно софинансирование за счет средств областного бюджета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kern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2300" b="1" kern="10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u="none" strike="noStrike" kern="10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Финансируется </a:t>
                      </a:r>
                      <a:r>
                        <a:rPr lang="ru-RU" sz="1400" b="1" i="0" u="none" strike="noStrike" kern="10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в  рамках ФЦП с  2011 </a:t>
                      </a:r>
                      <a:r>
                        <a:rPr lang="ru-RU" sz="1400" b="1" i="0" u="none" strike="noStrike" kern="10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года</a:t>
                      </a:r>
                      <a:endParaRPr lang="ru-RU" sz="1400" b="1" i="0" u="none" strike="noStrike" kern="10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764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Налог на прибыль предприятий и организаций, владельцев туристской инфраструктуры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  <a:r>
                        <a:rPr lang="ru-RU" sz="1600" b="1" kern="1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13,5%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  <a:r>
                        <a:rPr lang="ru-RU" sz="1600" b="1" kern="1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  <a:r>
                        <a:rPr lang="en-US" sz="1600" b="1" kern="1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  <a:endParaRPr lang="ru-RU" sz="1600" b="1" kern="10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0" dirty="0" smtClean="0">
                          <a:solidFill>
                            <a:srgbClr val="7030A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15,5 %</a:t>
                      </a:r>
                      <a:endParaRPr lang="ru-RU" sz="1600" b="1" kern="1000" dirty="0">
                        <a:solidFill>
                          <a:srgbClr val="7030A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1507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u="none" strike="noStrike" kern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Земельный налог 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1,5</a:t>
                      </a:r>
                      <a:r>
                        <a:rPr lang="ru-RU" sz="1600" b="1" kern="1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1.5</a:t>
                      </a:r>
                      <a:r>
                        <a:rPr lang="ru-RU" sz="1600" b="1" kern="1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1,5 </a:t>
                      </a:r>
                      <a:r>
                        <a:rPr lang="ru-RU" sz="1600" b="1" kern="1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1,5</a:t>
                      </a:r>
                      <a:r>
                        <a:rPr lang="ru-RU" sz="1600" b="1" kern="1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0" u="none" strike="noStrike" kern="10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Инвесторы</a:t>
                      </a:r>
                      <a:r>
                        <a:rPr lang="ru-RU" sz="1400" b="1" i="0" u="none" strike="noStrike" kern="1000" baseline="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i="0" u="none" strike="noStrike" kern="10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освобождаются </a:t>
                      </a:r>
                      <a:r>
                        <a:rPr lang="ru-RU" sz="1400" b="1" i="0" u="none" strike="noStrike" kern="10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от уплаты земельного налога в </a:t>
                      </a:r>
                      <a:r>
                        <a:rPr lang="ru-RU" sz="1400" b="1" i="0" u="none" strike="noStrike" kern="10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на </a:t>
                      </a:r>
                      <a:r>
                        <a:rPr lang="ru-RU" sz="1400" b="1" i="0" u="none" strike="noStrike" kern="10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срок </a:t>
                      </a:r>
                      <a:r>
                        <a:rPr lang="ru-RU" sz="1400" b="1" i="0" u="none" strike="noStrike" kern="1000" dirty="0" smtClean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до 5 лет</a:t>
                      </a:r>
                      <a:endParaRPr lang="ru-RU" sz="1400" b="1" i="0" u="none" strike="noStrike" kern="10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85" marR="48985" marT="0" marB="0" anchor="ctr">
                    <a:lnL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8262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/>
              <a:t>Спасибо за внимание!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1371600" y="2071678"/>
            <a:ext cx="6400800" cy="356712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Центр кластерного развития туризма Липецкой области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Смольянинова Татьяна</a:t>
            </a:r>
          </a:p>
          <a:p>
            <a:r>
              <a:rPr lang="en-US" dirty="0" smtClean="0">
                <a:solidFill>
                  <a:schemeClr val="tx1"/>
                </a:solidFill>
                <a:hlinkClick r:id="rId2"/>
              </a:rPr>
              <a:t>invest48@mail.ru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en-US" smtClean="0">
                <a:solidFill>
                  <a:schemeClr val="tx1"/>
                </a:solidFill>
                <a:hlinkClick r:id="rId3"/>
              </a:rPr>
              <a:t>www.liptur.ru</a:t>
            </a:r>
            <a:r>
              <a:rPr lang="en-US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49" name="Picture 1" descr="F:\КОМПЬЮТЕР\МАРКЕТИНГ РЕКЛАМА\QR код ОБУ ЦР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000636"/>
            <a:ext cx="1543050" cy="1543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Туристские  дестинации. Потенциал </a:t>
            </a:r>
            <a:endParaRPr lang="ru-RU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85720" y="3500438"/>
            <a:ext cx="4286280" cy="50006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/>
              <a:t>20 крупных областных фестивалей</a:t>
            </a:r>
            <a:endParaRPr lang="ru-RU" sz="2000" b="1" dirty="0"/>
          </a:p>
        </p:txBody>
      </p:sp>
      <p:sp>
        <p:nvSpPr>
          <p:cNvPr id="6" name="Содержимое 4"/>
          <p:cNvSpPr txBox="1">
            <a:spLocks/>
          </p:cNvSpPr>
          <p:nvPr/>
        </p:nvSpPr>
        <p:spPr>
          <a:xfrm>
            <a:off x="357158" y="1214422"/>
            <a:ext cx="4143404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170  памятников природы и парков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4786314" y="1214422"/>
            <a:ext cx="3429024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b="1" dirty="0" smtClean="0"/>
              <a:t>10 монастырей,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130  храмов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4"/>
          <p:cNvSpPr txBox="1">
            <a:spLocks/>
          </p:cNvSpPr>
          <p:nvPr/>
        </p:nvSpPr>
        <p:spPr>
          <a:xfrm>
            <a:off x="4857752" y="3500438"/>
            <a:ext cx="2857520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  дворянских усадеб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571612"/>
            <a:ext cx="2347722" cy="1718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F:\КОМПЬЮТЕР\ФОТО\Елец\DSC_11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643050"/>
            <a:ext cx="2357454" cy="171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F:\КОМПЬЮТЕР\ФОТО\Тербуны\RI7A45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071942"/>
            <a:ext cx="2700741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Сергей\Desktop\NIK_1883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4071942"/>
            <a:ext cx="3251835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одержимое 4"/>
          <p:cNvSpPr txBox="1">
            <a:spLocks/>
          </p:cNvSpPr>
          <p:nvPr/>
        </p:nvSpPr>
        <p:spPr>
          <a:xfrm>
            <a:off x="2428860" y="5929330"/>
            <a:ext cx="6500858" cy="785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r">
              <a:spcBef>
                <a:spcPct val="20000"/>
              </a:spcBef>
            </a:pPr>
            <a:r>
              <a:rPr lang="ru-RU" sz="1900" dirty="0" smtClean="0"/>
              <a:t>«Туризм превращает путешественника в контролёра, его открытия — в инспекцию, удивление — в констатацию». - </a:t>
            </a:r>
            <a:r>
              <a:rPr lang="ru-RU" sz="1900" i="1" dirty="0" smtClean="0"/>
              <a:t>Фредерик Бегбедер</a:t>
            </a:r>
            <a:endParaRPr kumimoji="0" lang="ru-RU" sz="19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116632"/>
            <a:ext cx="4249612" cy="15978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Заповедник </a:t>
            </a:r>
            <a:br>
              <a:rPr lang="ru-RU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«Галичья</a:t>
            </a:r>
            <a:r>
              <a:rPr lang="en-US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гора»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47864" y="5157192"/>
            <a:ext cx="2520280" cy="1512168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31768" y="5157192"/>
            <a:ext cx="2520280" cy="1512168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5168432"/>
            <a:ext cx="2520280" cy="1512168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4510861"/>
            <a:ext cx="5504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Самый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маленький заповедник России с сохранившейся доледниковой флорой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469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000" b="1" dirty="0"/>
              <a:t>Древние Воргольские скалы — </a:t>
            </a:r>
            <a:r>
              <a:rPr lang="ru-RU" sz="3000" b="1" dirty="0" smtClean="0"/>
              <a:t>ровесники Ледникового периода.</a:t>
            </a:r>
            <a:endParaRPr lang="ru-RU" sz="300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541368" y="5715000"/>
            <a:ext cx="26026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smtClean="0">
                <a:solidFill>
                  <a:schemeClr val="bg1"/>
                </a:solidFill>
              </a:rPr>
              <a:t>Фотограф Белых С.Н.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238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9756"/>
            <a:ext cx="8705581" cy="11069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b="1" dirty="0" smtClean="0">
                <a:solidFill>
                  <a:srgbClr val="9A0000"/>
                </a:solidFill>
              </a:rPr>
              <a:t>Паломнический туризм</a:t>
            </a:r>
            <a:endParaRPr lang="ru-RU" b="1" dirty="0">
              <a:solidFill>
                <a:srgbClr val="9A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562688" y="1124744"/>
            <a:ext cx="2376264" cy="18002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572855" y="4869160"/>
            <a:ext cx="2376264" cy="18002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3509" y="2924944"/>
            <a:ext cx="2714621" cy="2077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7151" y="5949133"/>
            <a:ext cx="6528083" cy="720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rabicPlain" startAt="10"/>
            </a:pPr>
            <a:r>
              <a:rPr lang="ru-RU" sz="2500" b="1" dirty="0" smtClean="0"/>
              <a:t>монастырей,  известных в России </a:t>
            </a:r>
          </a:p>
          <a:p>
            <a:r>
              <a:rPr lang="ru-RU" sz="2500" b="1" dirty="0" smtClean="0"/>
              <a:t>и за рубежом,  35  святых  источников</a:t>
            </a:r>
            <a:endParaRPr lang="ru-RU" sz="2500" b="1" dirty="0"/>
          </a:p>
        </p:txBody>
      </p:sp>
    </p:spTree>
    <p:extLst>
      <p:ext uri="{BB962C8B-B14F-4D97-AF65-F5344CB8AC3E}">
        <p14:creationId xmlns="" xmlns:p14="http://schemas.microsoft.com/office/powerpoint/2010/main" val="348014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Туристический путеводитель\2 — коп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775917" cy="6721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2999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2717" y="5805264"/>
            <a:ext cx="6593780" cy="10527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1"/>
                </a:solidFill>
              </a:rPr>
              <a:t>130  Уникальных  по  архитектуре  </a:t>
            </a:r>
            <a:r>
              <a:rPr lang="ru-RU" sz="2800" b="1" i="1" dirty="0">
                <a:solidFill>
                  <a:schemeClr val="tx1"/>
                </a:solidFill>
              </a:rPr>
              <a:t>и </a:t>
            </a:r>
            <a:r>
              <a:rPr lang="ru-RU" sz="2800" b="1" i="1" dirty="0" smtClean="0">
                <a:solidFill>
                  <a:schemeClr val="tx1"/>
                </a:solidFill>
              </a:rPr>
              <a:t>истории  </a:t>
            </a:r>
            <a:r>
              <a:rPr lang="ru-RU" sz="2800" b="1" i="1" dirty="0">
                <a:solidFill>
                  <a:schemeClr val="tx1"/>
                </a:solidFill>
              </a:rPr>
              <a:t>церквей </a:t>
            </a:r>
            <a:r>
              <a:rPr lang="ru-RU" sz="2800" b="1" i="1" dirty="0" smtClean="0">
                <a:solidFill>
                  <a:schemeClr val="tx1"/>
                </a:solidFill>
              </a:rPr>
              <a:t> и  храмов</a:t>
            </a:r>
            <a:endParaRPr lang="ru-RU" sz="2500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6453" y="2492896"/>
            <a:ext cx="2376264" cy="18002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6453" y="332656"/>
            <a:ext cx="2376264" cy="18002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97282" y="4725144"/>
            <a:ext cx="2376264" cy="18002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279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877272"/>
            <a:ext cx="8424936" cy="86409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500" b="1" i="1" dirty="0" smtClean="0">
                <a:solidFill>
                  <a:schemeClr val="accent2">
                    <a:lumMod val="75000"/>
                  </a:schemeClr>
                </a:solidFill>
              </a:rPr>
              <a:t>Ежегодно проводится 100 фестивалей, на которые съезжаются туристы с России и из за рубежа</a:t>
            </a:r>
            <a:endParaRPr lang="ru-RU" sz="25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640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orChWopz06SEXrUHXsNI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dsbxMhvu0malqN0yZjrZ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jbAYgQ.kE2Uk3Mn4ZLJs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twGY5IkBEOmtS4g2_12t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aYfAh4006By2JsLIFCp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g5Hv63JEGL9lNqSq7qg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BcS88SRkEiMxeDvj9W2Y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NDWYO7XnE26OnMRxHQ4sQ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748</Words>
  <Application>Microsoft Office PowerPoint</Application>
  <PresentationFormat>Экран (4:3)</PresentationFormat>
  <Paragraphs>202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Туристские  ресурсы  Липецкой  области.   Преимущества  инвестирования в кластеры.</vt:lpstr>
      <vt:lpstr>Сфера  туризма в Липецкой  области</vt:lpstr>
      <vt:lpstr>Туристские  дестинации. Потенциал </vt:lpstr>
      <vt:lpstr>Заповедник  «Галичья  гора»  </vt:lpstr>
      <vt:lpstr>Древние Воргольские скалы — ровесники Ледникового периода.</vt:lpstr>
      <vt:lpstr>Паломнический туризм</vt:lpstr>
      <vt:lpstr>Слайд 7</vt:lpstr>
      <vt:lpstr>130  Уникальных  по  архитектуре  и истории  церквей  и  храмов</vt:lpstr>
      <vt:lpstr>Ежегодно проводится 100 фестивалей, на которые съезжаются туристы с России и из за рубежа</vt:lpstr>
      <vt:lpstr>Более 20 дворянских усадеб</vt:lpstr>
      <vt:lpstr>Рекреационный и спортивный туризм</vt:lpstr>
      <vt:lpstr>Курорт  «Липецкие минеральные воды»  открыт в  1805 г.</vt:lpstr>
      <vt:lpstr>2  Центра  развития  туризма </vt:lpstr>
      <vt:lpstr>Направления для развития въездного туризма в районах</vt:lpstr>
      <vt:lpstr>Автотуризм</vt:lpstr>
      <vt:lpstr>«Задонщина» для инвестора - это:</vt:lpstr>
      <vt:lpstr>Слайд 17</vt:lpstr>
      <vt:lpstr>Автотуристский кластер «Ораниенбург»</vt:lpstr>
      <vt:lpstr>Туристско-рекреационный кластер «Елец»</vt:lpstr>
      <vt:lpstr>Другие направления для инвестирования</vt:lpstr>
      <vt:lpstr>Слайд 21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Совещание по вопросам развития туризма в Липецкой области</dc:title>
  <dc:creator>Директор</dc:creator>
  <cp:lastModifiedBy>Татьяна Смольянинова</cp:lastModifiedBy>
  <cp:revision>94</cp:revision>
  <dcterms:created xsi:type="dcterms:W3CDTF">2015-09-10T07:50:29Z</dcterms:created>
  <dcterms:modified xsi:type="dcterms:W3CDTF">2016-02-26T19:22:42Z</dcterms:modified>
</cp:coreProperties>
</file>